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85" r:id="rId5"/>
    <p:sldId id="282" r:id="rId6"/>
    <p:sldId id="286" r:id="rId7"/>
    <p:sldId id="287" r:id="rId8"/>
    <p:sldId id="288" r:id="rId9"/>
    <p:sldId id="289" r:id="rId10"/>
    <p:sldId id="290" r:id="rId11"/>
    <p:sldId id="291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280" r:id="rId39"/>
    <p:sldId id="281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212E51-CF44-4F96-AEA8-AB1C53DD5BD7}" type="datetimeFigureOut">
              <a:rPr lang="es-AR" smtClean="0"/>
              <a:pPr/>
              <a:t>20/05/2014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6F4715-169F-46EB-82F6-2E96C478C4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 smtClean="0"/>
              <a:t>PLAN DE EMERGENCIA Y EVACUACIÓN</a:t>
            </a:r>
            <a:endParaRPr lang="es-AR" sz="6000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4953000" cy="1752600"/>
          </a:xfrm>
        </p:spPr>
        <p:txBody>
          <a:bodyPr>
            <a:normAutofit/>
          </a:bodyPr>
          <a:lstStyle/>
          <a:p>
            <a:endParaRPr lang="es-AR" sz="3200" b="1" dirty="0" smtClean="0"/>
          </a:p>
          <a:p>
            <a:endParaRPr lang="es-AR" sz="3200" b="1" dirty="0" smtClean="0"/>
          </a:p>
          <a:p>
            <a:r>
              <a:rPr lang="es-AR" sz="3200" b="1" dirty="0" smtClean="0"/>
              <a:t>Mayo 2014</a:t>
            </a:r>
            <a:endParaRPr lang="es-AR" sz="3200" b="1" dirty="0"/>
          </a:p>
        </p:txBody>
      </p:sp>
      <p:pic>
        <p:nvPicPr>
          <p:cNvPr id="1026" name="Picture 2" descr="C:\Users\Perla\Pictures\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301" y="3429000"/>
            <a:ext cx="633065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34805"/>
            <a:ext cx="9180512" cy="690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/>
          <a:lstStyle/>
          <a:p>
            <a:r>
              <a:rPr lang="es-ES" b="1" dirty="0" smtClean="0"/>
              <a:t>Condiciones de Extinción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es-ES" sz="4000" dirty="0" smtClean="0"/>
          </a:p>
          <a:p>
            <a:pPr algn="just"/>
            <a:r>
              <a:rPr lang="es-ES" sz="3600" dirty="0" smtClean="0"/>
              <a:t>Es el conjunto de condiciones que constituyen el conjunto de exigencias destinadas a suministrar los medios que faciliten la extinción de un incendio en sus distintas etapas.</a:t>
            </a:r>
            <a:endParaRPr lang="es-AR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8645" y="1988839"/>
            <a:ext cx="6637468" cy="180020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7200" dirty="0" smtClean="0">
                <a:solidFill>
                  <a:srgbClr val="FFC000"/>
                </a:solidFill>
              </a:rPr>
              <a:t>Evacuación</a:t>
            </a:r>
            <a:endParaRPr lang="es-AR" sz="7200" dirty="0">
              <a:solidFill>
                <a:srgbClr val="FFC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377784"/>
          </a:xfrm>
        </p:spPr>
        <p:txBody>
          <a:bodyPr>
            <a:normAutofit/>
          </a:bodyPr>
          <a:lstStyle/>
          <a:p>
            <a:r>
              <a:rPr lang="es-ES" sz="3500" dirty="0" smtClean="0"/>
              <a:t>     Es el conjunto de procedimientos y acciones tendientes a que las personas amenazadas por un peligro (incendio, inundación, etc.) protejan su vida e integridad física mediante su desplazamiento a través de lugares de menos riesgo.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   No siempre los factores que obligan a la evacuación de un edificio obedecen a factores endógenos, propios a la actividad especifica del mismo, sino que esos factores suelen tener un origen exógeno a la actividad del edificio, tales como: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Fenómenos climáticos imprevistos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Accidentes de tránsito vehicular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Accidentes de tránsito aéreo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Fallas en estructuras edilicias colindantes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Edificios próximos que entren en emergencia y ésta se pueda propagar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Consideraciones sobre la Evacuación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88232"/>
            <a:ext cx="7848364" cy="465313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 mayoría de las estrategias de prevención y protección contra las emergencias, están ligadas al </a:t>
            </a:r>
            <a:r>
              <a:rPr lang="es-ES" b="1" i="1" dirty="0" smtClean="0"/>
              <a:t>TIEMPO</a:t>
            </a:r>
            <a:r>
              <a:rPr lang="es-ES" dirty="0" smtClean="0"/>
              <a:t>, que tarda ésta en crecer y desarrollarse.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seguridad de las personas que ocupan un edificio depende, obviamente de poder utilizar razonablemente el </a:t>
            </a:r>
            <a:r>
              <a:rPr lang="es-ES" b="1" i="1" dirty="0" smtClean="0"/>
              <a:t>TIEMPO</a:t>
            </a:r>
            <a:r>
              <a:rPr lang="es-ES" dirty="0" smtClean="0"/>
              <a:t> que conceda la emergencia, para poder trasladarlas hacia un lugar seguro, que no implique riesgos para la salud y la vida.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0152"/>
            <a:ext cx="8229600" cy="504519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Una evacuación eficaz supone, además de conocer las condiciones que al respecto posee el edificio, usar ciertos conocimientos mínimos relativos al comportamiento de las personas ante una emergencia.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Resultará imprescindible conocer el número de la población ocupacional del edificio y las características de la misma para poder evacuarlas con acierto y en forma segura en términos de eficacia.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484784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Toda iniciativa que se tome al respecto de establecer pautas de evacuación de un edificio debe estar imbuida del concepto básico de ORGANIZACIÓN.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Para que ésta ORGANIZACIÓN sea posible, debe ineludiblemente existir una planificación previa y sistemática.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Para que la organización previamente planificada y sistematizada, sea evaluada, es necesario llevarla a la práctica con simulacros.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16552" y="1551040"/>
            <a:ext cx="8503920" cy="5262336"/>
          </a:xfrm>
        </p:spPr>
        <p:txBody>
          <a:bodyPr/>
          <a:lstStyle/>
          <a:p>
            <a:pPr algn="just"/>
            <a:r>
              <a:rPr lang="es-ES" dirty="0" smtClean="0"/>
              <a:t>Siendo que tales simulacros, también serán previamente planificados, programados y sistematizados, deberán pasar a formar parte de la actividad propia del edificio.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r>
              <a:rPr lang="es-ES" dirty="0" smtClean="0"/>
              <a:t>   </a:t>
            </a:r>
            <a:r>
              <a:rPr lang="es-ES" b="1" dirty="0" smtClean="0"/>
              <a:t>El eje central de todo plan de evacuación será la preservación de:</a:t>
            </a:r>
            <a:endParaRPr lang="es-ES" b="1" dirty="0"/>
          </a:p>
        </p:txBody>
      </p:sp>
      <p:sp>
        <p:nvSpPr>
          <p:cNvPr id="7" name="6 Rombo"/>
          <p:cNvSpPr/>
          <p:nvPr/>
        </p:nvSpPr>
        <p:spPr>
          <a:xfrm>
            <a:off x="214282" y="4725144"/>
            <a:ext cx="8929718" cy="1561376"/>
          </a:xfrm>
          <a:prstGeom prst="diamond">
            <a:avLst/>
          </a:prstGeom>
          <a:solidFill>
            <a:srgbClr val="00B050"/>
          </a:solidFill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La SALUD y la VIDA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71802" y="285728"/>
            <a:ext cx="3357586" cy="50006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EMERGENCIA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929058" y="2000240"/>
            <a:ext cx="1571636" cy="3571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AVISO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14744" y="1214422"/>
            <a:ext cx="1928826" cy="3571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DETECCIÓN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3643314"/>
            <a:ext cx="2286016" cy="4286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SITUACIÓN CRÍTICA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15206" y="4500570"/>
            <a:ext cx="1643074" cy="50006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EVACUACIÓN PARCIAL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15074" y="3643314"/>
            <a:ext cx="2500330" cy="3571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FOCO INSIGNIFICANTE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44" y="4572008"/>
            <a:ext cx="1643074" cy="50006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EVACUACIÓN GENERAL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714744" y="3857628"/>
            <a:ext cx="2071702" cy="3571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NEUTRALIZACIÓN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43240" y="6000768"/>
            <a:ext cx="3214710" cy="50006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SITUACIÓN CONTROLADA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000232" y="4572008"/>
            <a:ext cx="2143140" cy="35719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NEUTRALIZACIÓN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14 Rombo"/>
          <p:cNvSpPr/>
          <p:nvPr/>
        </p:nvSpPr>
        <p:spPr>
          <a:xfrm>
            <a:off x="3143240" y="2857496"/>
            <a:ext cx="3071834" cy="71438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EVALUACIÓN</a:t>
            </a:r>
            <a:endParaRPr lang="es-ES" sz="1600" dirty="0"/>
          </a:p>
        </p:txBody>
      </p:sp>
      <p:cxnSp>
        <p:nvCxnSpPr>
          <p:cNvPr id="17" name="16 Conector recto de flecha"/>
          <p:cNvCxnSpPr/>
          <p:nvPr/>
        </p:nvCxnSpPr>
        <p:spPr>
          <a:xfrm rot="5400000">
            <a:off x="4501356" y="99931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4501356" y="178513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4501356" y="257095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858018" y="428546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2429654" y="428546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>
            <a:off x="1572398" y="34282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>
            <a:off x="7430314" y="34282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5400000">
            <a:off x="3822695" y="5106999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>
            <a:off x="7644628" y="421402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0800000">
            <a:off x="1785918" y="3214686"/>
            <a:ext cx="13573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10800000">
            <a:off x="6215074" y="3214686"/>
            <a:ext cx="1428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0800000">
            <a:off x="5857884" y="392906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10800000">
            <a:off x="3071802" y="3929066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5400000">
            <a:off x="2965439" y="5464189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772400" cy="25202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6600" dirty="0" smtClean="0">
                <a:solidFill>
                  <a:srgbClr val="FFC000"/>
                </a:solidFill>
              </a:rPr>
              <a:t>Plan de emergencia</a:t>
            </a:r>
            <a:endParaRPr lang="es-AR" sz="6600" dirty="0">
              <a:solidFill>
                <a:srgbClr val="FFC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916832"/>
            <a:ext cx="7024744" cy="2808312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/>
              <a:t/>
            </a:r>
            <a:br>
              <a:rPr lang="es-AR" sz="5400" dirty="0" smtClean="0"/>
            </a:br>
            <a:r>
              <a:rPr lang="es-AR" sz="5400" dirty="0"/>
              <a:t/>
            </a:r>
            <a:br>
              <a:rPr lang="es-AR" sz="5400" dirty="0"/>
            </a:br>
            <a:r>
              <a:rPr lang="es-AR" sz="4400" dirty="0" smtClean="0">
                <a:solidFill>
                  <a:srgbClr val="FFC000"/>
                </a:solidFill>
              </a:rPr>
              <a:t>Ley de Seguridad e Higiene</a:t>
            </a:r>
            <a:br>
              <a:rPr lang="es-AR" sz="4400" dirty="0" smtClean="0">
                <a:solidFill>
                  <a:srgbClr val="FFC000"/>
                </a:solidFill>
              </a:rPr>
            </a:br>
            <a:endParaRPr lang="es-AR" sz="4400" dirty="0">
              <a:solidFill>
                <a:srgbClr val="FFC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dirty="0" smtClean="0"/>
              <a:t>  </a:t>
            </a:r>
            <a:r>
              <a:rPr lang="es-ES" sz="3200" dirty="0" smtClean="0"/>
              <a:t>La redacción de un Plan de Emergencia y Evacuación para los ocupantes de un edificio consiste, básicamente, en poner por escrito las actuaciones que esos ocupantes deben llevar a cabo en el momento en que surja una situación de emergencia como puede ser la provocada por un incendio.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235829"/>
            <a:ext cx="8064896" cy="528951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  Es fundamental que la redacción del Plan se realice con la participación activa de todo el personal implicado. Un Plan de Emergencia y Evacuación sólo puede ser eficaz cuando ha sido  redactado por los mismos responsables que habrán de aplicarlo.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   </a:t>
            </a:r>
            <a:r>
              <a:rPr lang="es-ES" sz="2500" dirty="0" smtClean="0"/>
              <a:t>La composición de los responsables del Plan, así como las funciones que les competen, variará en cada caso dependiendo de las características del edificio y de sus ocupantes. Si la ocupación es escasa, el personal responsable del edificio se distribuirá la responsabilidad de las actuaciones que sea posible realizar.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  </a:t>
            </a:r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  Debe señalarse que las características principales que debe reunir un </a:t>
            </a:r>
            <a:r>
              <a:rPr lang="es-ES" sz="2800" b="1" dirty="0" smtClean="0"/>
              <a:t>PLAN DE EMERGENCIA Y EVACUACIÓN</a:t>
            </a:r>
            <a:r>
              <a:rPr lang="es-ES" sz="2800" dirty="0" smtClean="0"/>
              <a:t>, no se limitan a preparar la actuación ante una eventual emergencia sino que debe organizar, también, un sistema de actuaciones preventivas.</a:t>
            </a:r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36465"/>
            <a:ext cx="8229600" cy="4500847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   El Plan de Evacuación para que resulte efectivo debe ser:</a:t>
            </a:r>
          </a:p>
          <a:p>
            <a:pPr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DISCUTIDO</a:t>
            </a:r>
          </a:p>
          <a:p>
            <a:pPr lvl="0" algn="just"/>
            <a:r>
              <a:rPr lang="es-ES" dirty="0" smtClean="0"/>
              <a:t>ESCRITO</a:t>
            </a:r>
          </a:p>
          <a:p>
            <a:pPr lvl="0" algn="just"/>
            <a:r>
              <a:rPr lang="es-ES" dirty="0" smtClean="0"/>
              <a:t>APROBADO</a:t>
            </a:r>
          </a:p>
          <a:p>
            <a:pPr lvl="0" algn="just"/>
            <a:r>
              <a:rPr lang="es-ES" dirty="0" smtClean="0"/>
              <a:t>PUBLICADO</a:t>
            </a:r>
          </a:p>
          <a:p>
            <a:pPr lvl="0" algn="just"/>
            <a:r>
              <a:rPr lang="es-ES" dirty="0" smtClean="0"/>
              <a:t>ENSEÑADO</a:t>
            </a:r>
          </a:p>
          <a:p>
            <a:pPr lvl="0" algn="just"/>
            <a:r>
              <a:rPr lang="es-ES" dirty="0" smtClean="0"/>
              <a:t>PRACTICADO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OBJETIVOS DEL PLAN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800" dirty="0" smtClean="0">
                <a:latin typeface="Calibri" pitchFamily="34" charset="0"/>
              </a:rPr>
              <a:t>  </a:t>
            </a:r>
          </a:p>
          <a:p>
            <a:pPr algn="just">
              <a:buNone/>
            </a:pPr>
            <a:r>
              <a:rPr lang="es-ES" sz="2800" dirty="0" smtClean="0">
                <a:latin typeface="Calibri" pitchFamily="34" charset="0"/>
              </a:rPr>
              <a:t> Se establece este PLAN DE EMERGENCIA Y EVACUACIÓN con los siguientes objetivos:</a:t>
            </a:r>
          </a:p>
          <a:p>
            <a:pPr algn="just">
              <a:buNone/>
            </a:pPr>
            <a:endParaRPr lang="es-ES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S" sz="2800" b="1" dirty="0" smtClean="0">
                <a:latin typeface="Calibri" pitchFamily="34" charset="0"/>
              </a:rPr>
              <a:t>1.</a:t>
            </a:r>
            <a:r>
              <a:rPr lang="es-ES" sz="2800" dirty="0" smtClean="0">
                <a:latin typeface="Calibri" pitchFamily="34" charset="0"/>
              </a:rPr>
              <a:t> Planificar, organizar y coordinar las actuaciones que deben llevarse a cabo en caso de emergencia y designar a los responsables de realizarlas.</a:t>
            </a:r>
          </a:p>
          <a:p>
            <a:pPr algn="just">
              <a:buNone/>
            </a:pPr>
            <a:endParaRPr lang="es-ES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S" sz="2800" b="1" dirty="0" smtClean="0">
                <a:latin typeface="Calibri" pitchFamily="34" charset="0"/>
              </a:rPr>
              <a:t>2.</a:t>
            </a:r>
            <a:r>
              <a:rPr lang="es-ES" sz="2800" dirty="0" smtClean="0">
                <a:latin typeface="Calibri" pitchFamily="34" charset="0"/>
              </a:rPr>
              <a:t> Informar a los ocupantes del edificio, tanto habituales como esporádicos, sobre estas actuaciones.</a:t>
            </a:r>
          </a:p>
          <a:p>
            <a:pPr algn="just"/>
            <a:endParaRPr lang="es-ES" sz="1800" dirty="0" smtClean="0">
              <a:latin typeface="Calibri" pitchFamily="34" charset="0"/>
            </a:endParaRPr>
          </a:p>
          <a:p>
            <a:pPr algn="just"/>
            <a:endParaRPr lang="es-ES" sz="1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S" sz="1800" dirty="0" smtClean="0">
                <a:latin typeface="Calibri" pitchFamily="34" charset="0"/>
              </a:rPr>
              <a:t/>
            </a:r>
            <a:br>
              <a:rPr lang="es-ES" sz="1800" dirty="0" smtClean="0">
                <a:latin typeface="Calibri" pitchFamily="34" charset="0"/>
              </a:rPr>
            </a:br>
            <a:endParaRPr lang="es-ES" sz="18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1011"/>
            <a:ext cx="8229600" cy="4932325"/>
          </a:xfrm>
        </p:spPr>
        <p:txBody>
          <a:bodyPr/>
          <a:lstStyle/>
          <a:p>
            <a:pPr algn="just">
              <a:buNone/>
            </a:pPr>
            <a:r>
              <a:rPr lang="es-ES" sz="2800" b="1" dirty="0" smtClean="0">
                <a:latin typeface="Calibri" pitchFamily="34" charset="0"/>
              </a:rPr>
              <a:t>3.</a:t>
            </a:r>
            <a:r>
              <a:rPr lang="es-ES" sz="2800" dirty="0" smtClean="0">
                <a:latin typeface="Calibri" pitchFamily="34" charset="0"/>
              </a:rPr>
              <a:t> Programar actuaciones de prevención destinadas a evitar situaciones de emergencia.</a:t>
            </a:r>
          </a:p>
          <a:p>
            <a:pPr algn="just"/>
            <a:endParaRPr lang="es-ES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S" sz="2800" b="1" dirty="0" smtClean="0">
                <a:latin typeface="Calibri" pitchFamily="34" charset="0"/>
              </a:rPr>
              <a:t>4.</a:t>
            </a:r>
            <a:r>
              <a:rPr lang="es-ES" sz="2800" dirty="0" smtClean="0">
                <a:latin typeface="Calibri" pitchFamily="34" charset="0"/>
              </a:rPr>
              <a:t> Programar actividades formativas y simulacros dirigidos a los responsables del Plan y a los ocupantes del edificio.</a:t>
            </a:r>
          </a:p>
          <a:p>
            <a:pPr algn="just"/>
            <a:endParaRPr lang="es-ES" sz="2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S" sz="2800" b="1" dirty="0" smtClean="0">
                <a:latin typeface="Calibri" pitchFamily="34" charset="0"/>
              </a:rPr>
              <a:t>5.</a:t>
            </a:r>
            <a:r>
              <a:rPr lang="es-ES" sz="2800" dirty="0" smtClean="0">
                <a:latin typeface="Calibri" pitchFamily="34" charset="0"/>
              </a:rPr>
              <a:t> Disponer de un procedimiento de actualización permanente del Plan.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61024"/>
            <a:ext cx="8229600" cy="939784"/>
          </a:xfrm>
        </p:spPr>
        <p:txBody>
          <a:bodyPr/>
          <a:lstStyle/>
          <a:p>
            <a:r>
              <a:rPr lang="es-ES" dirty="0" smtClean="0"/>
              <a:t>Identificación del Centro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19937"/>
            <a:ext cx="8229600" cy="472143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Nombre del Centro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Población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Dirección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Teléfono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Niveles educativos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Número total de alumnos por turnos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Año de realización del Plan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Año de actualización del Plan</a:t>
            </a:r>
          </a:p>
          <a:p>
            <a:pPr>
              <a:buFont typeface="Wingdings" pitchFamily="2" charset="2"/>
              <a:buChar char="q"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Roles de Evacuación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Para asegurar una respuesta organizada durante la emergencia, se asignarán funciones muy bien determinadas al personal del colegio. Ha de quedar escrito con nombres y apellidos quién ocupará cada uno de los lugares críticos y ha de constar, además, la responsabilidad y función de cada una de estas personas. Por último, se deberá determinar el nombre de un sustituto para cada rol.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es-ES" dirty="0" smtClean="0"/>
              <a:t>Responsables del Plan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u="sng" dirty="0" smtClean="0"/>
              <a:t>Director del Plan</a:t>
            </a:r>
          </a:p>
          <a:p>
            <a:pPr>
              <a:buNone/>
            </a:pPr>
            <a:endParaRPr lang="es-ES" b="1" u="sng" dirty="0" smtClean="0"/>
          </a:p>
          <a:p>
            <a:pPr>
              <a:buNone/>
            </a:pPr>
            <a:r>
              <a:rPr lang="es-ES" b="1" dirty="0" smtClean="0"/>
              <a:t>Funciones</a:t>
            </a:r>
          </a:p>
          <a:p>
            <a:pPr>
              <a:buNone/>
            </a:pPr>
            <a:endParaRPr lang="es-ES" b="1" dirty="0" smtClean="0"/>
          </a:p>
          <a:p>
            <a:pPr algn="just"/>
            <a:r>
              <a:rPr lang="es-ES" dirty="0" smtClean="0"/>
              <a:t>Dirección operativa de todo el personal en caso de emergencia.</a:t>
            </a:r>
          </a:p>
          <a:p>
            <a:pPr algn="just"/>
            <a:r>
              <a:rPr lang="es-ES" dirty="0" smtClean="0"/>
              <a:t>Designar y presidir el Comité de Emergencia.</a:t>
            </a:r>
          </a:p>
          <a:p>
            <a:pPr algn="just"/>
            <a:r>
              <a:rPr lang="es-ES" dirty="0" smtClean="0"/>
              <a:t>Designar a los Jefes de Equipo y de Sector.</a:t>
            </a:r>
          </a:p>
          <a:p>
            <a:pPr algn="just"/>
            <a:r>
              <a:rPr lang="es-ES" dirty="0" smtClean="0"/>
              <a:t>Organización	y control de las actividades preventivas.</a:t>
            </a:r>
          </a:p>
          <a:p>
            <a:pPr algn="just"/>
            <a:r>
              <a:rPr lang="es-ES" dirty="0" smtClean="0"/>
              <a:t>Organización de ejercicios y simulacros.</a:t>
            </a:r>
            <a:endParaRPr lang="es-ES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lnSpcReduction="10000"/>
          </a:bodyPr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Habitualmente será el/la director/a de la escuela o algún miembro del equipo directivo.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Es quien deberá decidir las medidas que se han de adoptar en cada situación; activar el plan de evacuación, ser informado por el resto de jefes de planta, y recibir y mantener la comunicación con las ayudas externas.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Será la persona encargada de dar aviso al Cuerpo de Bomberos y al Servicio Médico de Emergencia.</a:t>
            </a:r>
          </a:p>
          <a:p>
            <a:pPr algn="just">
              <a:buNone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Ley Nacional Nº 19.587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521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</a:t>
            </a:r>
            <a:r>
              <a:rPr lang="es-ES" sz="3000" dirty="0" smtClean="0"/>
              <a:t>Articulo</a:t>
            </a:r>
            <a:r>
              <a:rPr lang="es-ES" sz="3000" b="1" dirty="0" smtClean="0"/>
              <a:t> </a:t>
            </a:r>
            <a:r>
              <a:rPr lang="es-ES" sz="3000" dirty="0" smtClean="0"/>
              <a:t>1º.-</a:t>
            </a:r>
            <a:r>
              <a:rPr lang="es-ES" sz="3000" b="1" dirty="0" smtClean="0"/>
              <a:t> </a:t>
            </a:r>
            <a:endParaRPr lang="es-ES" sz="3000" dirty="0" smtClean="0"/>
          </a:p>
          <a:p>
            <a:pPr algn="just">
              <a:buNone/>
            </a:pPr>
            <a:endParaRPr lang="es-ES" sz="3000" dirty="0" smtClean="0"/>
          </a:p>
          <a:p>
            <a:pPr algn="just">
              <a:buNone/>
            </a:pPr>
            <a:r>
              <a:rPr lang="es-ES" sz="3000" dirty="0" smtClean="0"/>
              <a:t>   Las</a:t>
            </a:r>
            <a:r>
              <a:rPr lang="es-ES" sz="3000" b="1" dirty="0" smtClean="0"/>
              <a:t> </a:t>
            </a:r>
            <a:r>
              <a:rPr lang="es-ES" sz="3000" dirty="0" smtClean="0"/>
              <a:t>condiciones de higiene y seguridad en el trabajo se ajustarán, en todo</a:t>
            </a:r>
            <a:r>
              <a:rPr lang="es-ES" sz="3000" b="1" dirty="0" smtClean="0"/>
              <a:t> </a:t>
            </a:r>
            <a:r>
              <a:rPr lang="es-ES" sz="3000" dirty="0" smtClean="0"/>
              <a:t>el</a:t>
            </a:r>
            <a:r>
              <a:rPr lang="es-ES" sz="3000" b="1" dirty="0" smtClean="0"/>
              <a:t> </a:t>
            </a:r>
            <a:r>
              <a:rPr lang="es-ES" sz="3000" dirty="0" smtClean="0"/>
              <a:t>territorio</a:t>
            </a:r>
            <a:r>
              <a:rPr lang="es-ES" sz="3000" b="1" dirty="0" smtClean="0"/>
              <a:t> </a:t>
            </a:r>
            <a:r>
              <a:rPr lang="es-ES" sz="3000" dirty="0" smtClean="0"/>
              <a:t>de la República, a las normas de la presente ley y de las reglamentaciones</a:t>
            </a:r>
            <a:r>
              <a:rPr lang="es-ES" sz="3000" b="1" dirty="0" smtClean="0"/>
              <a:t> </a:t>
            </a:r>
            <a:r>
              <a:rPr lang="es-ES" sz="3000" dirty="0" smtClean="0"/>
              <a:t>que en su consecuencia se dicten. Sus</a:t>
            </a:r>
            <a:r>
              <a:rPr lang="es-ES" sz="3000" b="1" dirty="0" smtClean="0"/>
              <a:t> </a:t>
            </a:r>
            <a:r>
              <a:rPr lang="es-ES" sz="3000" dirty="0" smtClean="0"/>
              <a:t>disposiciones</a:t>
            </a:r>
            <a:r>
              <a:rPr lang="es-ES" sz="3000" b="1" dirty="0" smtClean="0"/>
              <a:t> </a:t>
            </a:r>
            <a:r>
              <a:rPr lang="es-ES" sz="3000" dirty="0" smtClean="0"/>
              <a:t>se</a:t>
            </a:r>
            <a:r>
              <a:rPr lang="es-ES" sz="3000" b="1" dirty="0" smtClean="0"/>
              <a:t> </a:t>
            </a:r>
            <a:r>
              <a:rPr lang="es-ES" sz="3000" dirty="0" smtClean="0"/>
              <a:t>aplicarán</a:t>
            </a:r>
            <a:r>
              <a:rPr lang="es-ES" sz="3000" b="1" dirty="0" smtClean="0"/>
              <a:t> </a:t>
            </a:r>
            <a:r>
              <a:rPr lang="es-ES" sz="3000" dirty="0" smtClean="0"/>
              <a:t>a</a:t>
            </a:r>
            <a:r>
              <a:rPr lang="es-ES" sz="3000" b="1" dirty="0" smtClean="0"/>
              <a:t> </a:t>
            </a:r>
            <a:r>
              <a:rPr lang="es-ES" sz="3000" dirty="0" smtClean="0"/>
              <a:t>todos</a:t>
            </a:r>
            <a:r>
              <a:rPr lang="es-ES" sz="3000" b="1" dirty="0" smtClean="0"/>
              <a:t> </a:t>
            </a:r>
            <a:r>
              <a:rPr lang="es-ES" sz="3000" dirty="0" smtClean="0"/>
              <a:t>los establecimientos</a:t>
            </a:r>
            <a:r>
              <a:rPr lang="es-ES" sz="3000" b="1" dirty="0" smtClean="0"/>
              <a:t> </a:t>
            </a:r>
            <a:r>
              <a:rPr lang="es-ES" sz="3000" dirty="0" smtClean="0"/>
              <a:t>y explotaciones,</a:t>
            </a:r>
            <a:r>
              <a:rPr lang="es-ES" sz="3000" b="1" dirty="0" smtClean="0"/>
              <a:t> </a:t>
            </a:r>
            <a:r>
              <a:rPr lang="es-ES" sz="3000" dirty="0" smtClean="0"/>
              <a:t>persigan o no fines de lucro, cualesquiera</a:t>
            </a:r>
            <a:r>
              <a:rPr lang="es-ES" sz="3000" b="1" dirty="0" smtClean="0"/>
              <a:t> </a:t>
            </a:r>
            <a:r>
              <a:rPr lang="es-ES" sz="3000" dirty="0" smtClean="0"/>
              <a:t>sean</a:t>
            </a:r>
            <a:r>
              <a:rPr lang="es-ES" sz="3000" b="1" dirty="0" smtClean="0"/>
              <a:t> </a:t>
            </a:r>
            <a:r>
              <a:rPr lang="es-ES" sz="3000" dirty="0" smtClean="0"/>
              <a:t>la naturaleza económica</a:t>
            </a:r>
            <a:r>
              <a:rPr lang="es-ES" sz="3000" b="1" dirty="0" smtClean="0"/>
              <a:t> </a:t>
            </a:r>
            <a:r>
              <a:rPr lang="es-ES" sz="3000" dirty="0" smtClean="0"/>
              <a:t>de</a:t>
            </a:r>
            <a:r>
              <a:rPr lang="es-ES" sz="3000" b="1" dirty="0" smtClean="0"/>
              <a:t> </a:t>
            </a:r>
            <a:r>
              <a:rPr lang="es-ES" sz="3000" dirty="0" smtClean="0"/>
              <a:t>las</a:t>
            </a:r>
            <a:r>
              <a:rPr lang="es-ES" sz="3000" b="1" dirty="0" smtClean="0"/>
              <a:t> </a:t>
            </a:r>
            <a:r>
              <a:rPr lang="es-ES" sz="3000" dirty="0" smtClean="0"/>
              <a:t>actividades,</a:t>
            </a:r>
            <a:r>
              <a:rPr lang="es-ES" sz="3000" b="1" dirty="0" smtClean="0"/>
              <a:t> </a:t>
            </a:r>
            <a:r>
              <a:rPr lang="es-ES" sz="3000" dirty="0" smtClean="0"/>
              <a:t>el medio donde ellas se ejecuten,</a:t>
            </a:r>
            <a:r>
              <a:rPr lang="es-ES" sz="3000" b="1" dirty="0" smtClean="0"/>
              <a:t> </a:t>
            </a:r>
            <a:r>
              <a:rPr lang="es-ES" sz="3000" dirty="0" smtClean="0"/>
              <a:t>el</a:t>
            </a:r>
            <a:r>
              <a:rPr lang="es-ES" sz="3000" b="1" dirty="0" smtClean="0"/>
              <a:t> </a:t>
            </a:r>
            <a:r>
              <a:rPr lang="es-ES" sz="3000" dirty="0" smtClean="0"/>
              <a:t>carácter de los centros y puestos</a:t>
            </a:r>
            <a:r>
              <a:rPr lang="es-ES" sz="3000" b="1" dirty="0" smtClean="0"/>
              <a:t> </a:t>
            </a:r>
            <a:r>
              <a:rPr lang="es-ES" sz="3000" dirty="0" smtClean="0"/>
              <a:t>de</a:t>
            </a:r>
            <a:r>
              <a:rPr lang="es-ES" sz="3000" b="1" dirty="0" smtClean="0"/>
              <a:t> </a:t>
            </a:r>
            <a:r>
              <a:rPr lang="es-ES" sz="3000" dirty="0" smtClean="0"/>
              <a:t>trabajo</a:t>
            </a:r>
            <a:r>
              <a:rPr lang="es-ES" sz="3000" b="1" dirty="0" smtClean="0"/>
              <a:t> </a:t>
            </a:r>
            <a:r>
              <a:rPr lang="es-ES" sz="3000" dirty="0" smtClean="0"/>
              <a:t>y</a:t>
            </a:r>
            <a:r>
              <a:rPr lang="es-ES" sz="3000" b="1" dirty="0" smtClean="0"/>
              <a:t> </a:t>
            </a:r>
            <a:r>
              <a:rPr lang="es-ES" sz="3000" dirty="0" smtClean="0"/>
              <a:t>la índole de las maquinarias,</a:t>
            </a:r>
            <a:r>
              <a:rPr lang="es-ES" sz="3000" b="1" dirty="0" smtClean="0"/>
              <a:t> </a:t>
            </a:r>
            <a:r>
              <a:rPr lang="es-ES" sz="3000" dirty="0" smtClean="0"/>
              <a:t>elementos, dispositivos o procedimientos que se utilicen o adopten.</a:t>
            </a:r>
          </a:p>
          <a:p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Comunicaciones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Habitualmente, la tarea de dar o conectar la alarma se asigna a una persona que no sea responsable directa del alumnado y que en el momento de recibir el aviso de emergencia  se encuentre cerca del sistema de alarma (el sistema que sea) y pueda activarlo de forma rápida.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Jefes de Planta o Sector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38123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Dirigir la  evacuación  y  las  actuaciones  de  los ocupantes en la planta o sector asignado.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Ha de vigilar que no se haya quedado nadie en baños, aulas, laboratorios ni en otro lugar.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Cerrar puertas y ventanas antes de abandonar la planta.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 Será el último en abandonar la planta.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Habitualmente será el/la docente que ocupe el aula más lejana respecto de la salida. </a:t>
            </a:r>
          </a:p>
          <a:p>
            <a:pPr algn="just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 de Extinción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Ataque  al  siniestro utilizando los medios disponibles en el edificio hasta la llegada de socorros exteriores.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Equipo de Primeros Auxilios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Atender a  los  heridos  prestando  los  primeros auxilios  utilizando  los  medios  disponibles  en  el Centro hasta la llegada de los socorros exteriores.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Gestionar y colaborar en el traslado de los heridos al Hospital.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Equipos de Apoyo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b="1" u="sng" dirty="0" smtClean="0"/>
              <a:t>Apoyo a la evacuación de discapacitados.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Se han de tener en cuenta de forma explícita a todas las personas con movilidad reducida,  de  manera  temporal  o  permanente,  o  con  dificultades  sensoriales, asignándoles a cada uno de ellos una o varias personas responsables que les ayuden  durante la evacuación del edificio o en otras actuaciones que sea necesario realizar. Si se cree conveniente, esta responsabilidad se puede asignar a algunos compañeros de la misma clase.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35259"/>
            <a:ext cx="8229600" cy="5650125"/>
          </a:xfrm>
        </p:spPr>
        <p:txBody>
          <a:bodyPr/>
          <a:lstStyle/>
          <a:p>
            <a:pPr>
              <a:buNone/>
            </a:pPr>
            <a:r>
              <a:rPr lang="es-ES" b="1" u="sng" dirty="0" smtClean="0"/>
              <a:t>Personal de cocina:</a:t>
            </a:r>
          </a:p>
          <a:p>
            <a:pPr>
              <a:buNone/>
            </a:pPr>
            <a:r>
              <a:rPr lang="es-ES" dirty="0" smtClean="0"/>
              <a:t>  </a:t>
            </a:r>
          </a:p>
          <a:p>
            <a:pPr algn="just">
              <a:buNone/>
            </a:pPr>
            <a:r>
              <a:rPr lang="es-ES" dirty="0" smtClean="0"/>
              <a:t>   En el momento de la alarma, deberán asegurar su espacio de trabajo cerrando el gas y  desconectando todos los aparatos electrodomésticos. Seguirán las instrucciones del  Jefe  de Emergencia e informarán de las posibles incidencias. A estas personas también se les puede asignar otros trabajos de soporte en la evacuación.</a:t>
            </a:r>
          </a:p>
          <a:p>
            <a:pPr algn="just">
              <a:buNone/>
            </a:pPr>
            <a:endParaRPr lang="es-ES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75219"/>
            <a:ext cx="8229600" cy="565012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b="1" u="sng" dirty="0" smtClean="0"/>
              <a:t>Otras tareas: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Cierre  de  llaves  de  gas  y  corte  de  energía  y calefacción.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Control del tráfico en las vías de acceso y salida del edificio.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Albergue de ocupantes evacuados.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Aviso a familiares de heridos o víctimas.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Apoyo logístico.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Otras actuaciones que pudieran ser necesarias.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833032"/>
            <a:ext cx="6984776" cy="939784"/>
          </a:xfrm>
        </p:spPr>
        <p:txBody>
          <a:bodyPr>
            <a:noAutofit/>
          </a:bodyPr>
          <a:lstStyle/>
          <a:p>
            <a:r>
              <a:rPr lang="es-ES" sz="3200" dirty="0" smtClean="0"/>
              <a:t>Variaciones según horario y nivel de actividad</a:t>
            </a:r>
            <a:endParaRPr lang="es-ES" sz="32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080192"/>
            <a:ext cx="8229600" cy="480519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dirty="0" smtClean="0"/>
              <a:t>La Organización reflejada en los apartados anteriores se refiere al horario de máxima ocupación en el edificio.</a:t>
            </a:r>
          </a:p>
          <a:p>
            <a:pPr algn="just"/>
            <a:endParaRPr lang="es-ES" dirty="0" smtClean="0"/>
          </a:p>
          <a:p>
            <a:pPr lvl="0" algn="just"/>
            <a:r>
              <a:rPr lang="es-ES" dirty="0" smtClean="0"/>
              <a:t>En horas de ocupación mínima (nocturnos, festivos, vacaciones,...) Las misiones asignadas a los responsables del plan serán realizadas por el personal presente en el edificio hasta donde sea posible.</a:t>
            </a:r>
          </a:p>
          <a:p>
            <a:pPr algn="just"/>
            <a:endParaRPr lang="es-ES" dirty="0" smtClean="0"/>
          </a:p>
          <a:p>
            <a:pPr lvl="0" algn="just"/>
            <a:r>
              <a:rPr lang="es-ES" dirty="0" smtClean="0"/>
              <a:t>En  caso  de  alerta  de  emergencia  cuando  el  Edificio  esta  desocupado,  la responsabilidad de acudir de inmediato ante un aviso de alerta, con las llaves necesarias para facilitar el acceso a Bomberos o Policía y hacerse cargo del edificio hasta que se retorne a la normalidad corresponderá a: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1196752"/>
          <a:ext cx="8144955" cy="4714905"/>
        </p:xfrm>
        <a:graphic>
          <a:graphicData uri="http://schemas.openxmlformats.org/drawingml/2006/table">
            <a:tbl>
              <a:tblPr/>
              <a:tblGrid>
                <a:gridCol w="2167359"/>
                <a:gridCol w="3972925"/>
                <a:gridCol w="200502"/>
                <a:gridCol w="1804169"/>
              </a:tblGrid>
              <a:tr h="643673">
                <a:tc gridSpan="4"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endParaRPr lang="es-ES" sz="6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230"/>
                        </a:lnSpc>
                        <a:spcAft>
                          <a:spcPts val="0"/>
                        </a:spcAft>
                        <a:tabLst>
                          <a:tab pos="1854200" algn="l"/>
                          <a:tab pos="2387600" algn="l"/>
                        </a:tabLs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TERCERA                                               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	</a:t>
                      </a:r>
                      <a:r>
                        <a:rPr lang="es-ES" sz="2400" spc="-5" dirty="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a	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s-ES" sz="2400" spc="5" dirty="0" smtClean="0">
                          <a:latin typeface="Calibri"/>
                          <a:ea typeface="Times New Roman"/>
                          <a:cs typeface="Arial"/>
                        </a:rPr>
                        <a:t>Esca</a:t>
                      </a:r>
                      <a:r>
                        <a:rPr lang="es-ES" sz="2400" spc="-5" dirty="0" smtClean="0">
                          <a:latin typeface="Calibri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eras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1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rowSpan="3" gridSpan="3"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es-ES" sz="8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0" algn="l"/>
                        </a:tabLs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PLAN</a:t>
                      </a: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SEGUNDA	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                                       </a:t>
                      </a:r>
                      <a:r>
                        <a:rPr lang="es-ES" sz="2400" spc="5" dirty="0" smtClean="0">
                          <a:latin typeface="Calibri"/>
                          <a:ea typeface="Times New Roman"/>
                          <a:cs typeface="Arial"/>
                        </a:rPr>
                        <a:t>3a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rowSpan="3" gridSpan="3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s-E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0" algn="l"/>
                        </a:tabLs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PLANTA</a:t>
                      </a:r>
                      <a:r>
                        <a:rPr lang="es-ES" sz="2400" spc="35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PRIM</a:t>
                      </a:r>
                      <a:r>
                        <a:rPr lang="es-ES" sz="2400" spc="-5" dirty="0"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RA	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                                       </a:t>
                      </a:r>
                      <a:r>
                        <a:rPr lang="es-ES" sz="2400" spc="5" dirty="0" smtClean="0">
                          <a:latin typeface="Calibri"/>
                          <a:ea typeface="Times New Roman"/>
                          <a:cs typeface="Arial"/>
                        </a:rPr>
                        <a:t>2a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rowSpan="3" gridSpan="3"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s-ES" sz="6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PLANT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" sz="2400" spc="5" dirty="0">
                          <a:latin typeface="Calibri"/>
                          <a:ea typeface="Times New Roman"/>
                          <a:cs typeface="Arial"/>
                        </a:rPr>
                        <a:t>BAJ</a:t>
                      </a:r>
                      <a:r>
                        <a:rPr lang="es-ES" sz="2400" dirty="0">
                          <a:latin typeface="Calibri"/>
                          <a:ea typeface="Times New Roman"/>
                          <a:cs typeface="Arial"/>
                        </a:rPr>
                        <a:t>A	</a:t>
                      </a:r>
                      <a:r>
                        <a:rPr lang="es-ES" sz="2400" dirty="0" smtClean="0">
                          <a:latin typeface="Calibri"/>
                          <a:ea typeface="Times New Roman"/>
                          <a:cs typeface="Arial"/>
                        </a:rPr>
                        <a:t>                                                    </a:t>
                      </a:r>
                      <a:r>
                        <a:rPr lang="es-ES" sz="2400" spc="5" dirty="0" smtClean="0">
                          <a:latin typeface="Calibri"/>
                          <a:ea typeface="Times New Roman"/>
                          <a:cs typeface="Arial"/>
                        </a:rPr>
                        <a:t>1a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7"/>
          <p:cNvSpPr>
            <a:spLocks noChangeArrowheads="1"/>
          </p:cNvSpPr>
          <p:nvPr/>
        </p:nvSpPr>
        <p:spPr bwMode="auto">
          <a:xfrm>
            <a:off x="1691680" y="548680"/>
            <a:ext cx="585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Orden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 evacuación por plantas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1835696" y="6021288"/>
            <a:ext cx="5929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NOS DIRIGIMOS AL PUNTO DE CONCENTRACIÓN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555776" y="5517232"/>
            <a:ext cx="142876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6516216" y="5517232"/>
            <a:ext cx="142876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387424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57290" y="2071678"/>
            <a:ext cx="7572428" cy="3929090"/>
            <a:chOff x="2226" y="-1587"/>
            <a:chExt cx="6629" cy="2555"/>
          </a:xfrm>
        </p:grpSpPr>
        <p:sp>
          <p:nvSpPr>
            <p:cNvPr id="57517" name="Freeform 173"/>
            <p:cNvSpPr>
              <a:spLocks/>
            </p:cNvSpPr>
            <p:nvPr/>
          </p:nvSpPr>
          <p:spPr bwMode="auto">
            <a:xfrm>
              <a:off x="2227" y="-1586"/>
              <a:ext cx="1105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1105" y="793"/>
                </a:cxn>
              </a:cxnLst>
              <a:rect l="0" t="0" r="r" b="b"/>
              <a:pathLst>
                <a:path w="1105" h="793">
                  <a:moveTo>
                    <a:pt x="0" y="0"/>
                  </a:moveTo>
                  <a:lnTo>
                    <a:pt x="0" y="793"/>
                  </a:lnTo>
                  <a:lnTo>
                    <a:pt x="1105" y="793"/>
                  </a:lnTo>
                </a:path>
              </a:pathLst>
            </a:custGeom>
            <a:noFill/>
            <a:ln w="761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6" name="Freeform 172"/>
            <p:cNvSpPr>
              <a:spLocks/>
            </p:cNvSpPr>
            <p:nvPr/>
          </p:nvSpPr>
          <p:spPr bwMode="auto">
            <a:xfrm>
              <a:off x="3331" y="-1586"/>
              <a:ext cx="1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793">
                  <a:moveTo>
                    <a:pt x="0" y="7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5" name="Freeform 171"/>
            <p:cNvSpPr>
              <a:spLocks/>
            </p:cNvSpPr>
            <p:nvPr/>
          </p:nvSpPr>
          <p:spPr bwMode="auto">
            <a:xfrm>
              <a:off x="2227" y="-1586"/>
              <a:ext cx="662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26" y="0"/>
                </a:cxn>
              </a:cxnLst>
              <a:rect l="0" t="0" r="r" b="b"/>
              <a:pathLst>
                <a:path w="6626">
                  <a:moveTo>
                    <a:pt x="0" y="0"/>
                  </a:moveTo>
                  <a:lnTo>
                    <a:pt x="662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4" name="Freeform 170"/>
            <p:cNvSpPr>
              <a:spLocks/>
            </p:cNvSpPr>
            <p:nvPr/>
          </p:nvSpPr>
          <p:spPr bwMode="auto">
            <a:xfrm>
              <a:off x="3331" y="-793"/>
              <a:ext cx="552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23" y="0"/>
                </a:cxn>
              </a:cxnLst>
              <a:rect l="0" t="0" r="r" b="b"/>
              <a:pathLst>
                <a:path w="5523">
                  <a:moveTo>
                    <a:pt x="0" y="0"/>
                  </a:moveTo>
                  <a:lnTo>
                    <a:pt x="5523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3" name="Freeform 169"/>
            <p:cNvSpPr>
              <a:spLocks/>
            </p:cNvSpPr>
            <p:nvPr/>
          </p:nvSpPr>
          <p:spPr bwMode="auto">
            <a:xfrm>
              <a:off x="3331" y="-1586"/>
              <a:ext cx="1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1" y="793"/>
                </a:cxn>
              </a:cxnLst>
              <a:rect l="0" t="0" r="r" b="b"/>
              <a:pathLst>
                <a:path w="1" h="793">
                  <a:moveTo>
                    <a:pt x="0" y="0"/>
                  </a:moveTo>
                  <a:lnTo>
                    <a:pt x="0" y="793"/>
                  </a:lnTo>
                  <a:lnTo>
                    <a:pt x="1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2" name="Freeform 168"/>
            <p:cNvSpPr>
              <a:spLocks/>
            </p:cNvSpPr>
            <p:nvPr/>
          </p:nvSpPr>
          <p:spPr bwMode="auto">
            <a:xfrm>
              <a:off x="4436" y="-1586"/>
              <a:ext cx="0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</a:cxnLst>
              <a:rect l="0" t="0" r="r" b="b"/>
              <a:pathLst>
                <a:path h="793">
                  <a:moveTo>
                    <a:pt x="0" y="0"/>
                  </a:moveTo>
                  <a:lnTo>
                    <a:pt x="0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1" name="Freeform 167"/>
            <p:cNvSpPr>
              <a:spLocks/>
            </p:cNvSpPr>
            <p:nvPr/>
          </p:nvSpPr>
          <p:spPr bwMode="auto">
            <a:xfrm>
              <a:off x="6645" y="-1586"/>
              <a:ext cx="0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</a:cxnLst>
              <a:rect l="0" t="0" r="r" b="b"/>
              <a:pathLst>
                <a:path h="793">
                  <a:moveTo>
                    <a:pt x="0" y="793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10" name="Freeform 166"/>
            <p:cNvSpPr>
              <a:spLocks/>
            </p:cNvSpPr>
            <p:nvPr/>
          </p:nvSpPr>
          <p:spPr bwMode="auto">
            <a:xfrm>
              <a:off x="5540" y="-1586"/>
              <a:ext cx="0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0" y="0"/>
                </a:cxn>
              </a:cxnLst>
              <a:rect l="0" t="0" r="r" b="b"/>
              <a:pathLst>
                <a:path h="793">
                  <a:moveTo>
                    <a:pt x="0" y="0"/>
                  </a:moveTo>
                  <a:lnTo>
                    <a:pt x="0" y="793"/>
                  </a:ln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9" name="Freeform 165"/>
            <p:cNvSpPr>
              <a:spLocks/>
            </p:cNvSpPr>
            <p:nvPr/>
          </p:nvSpPr>
          <p:spPr bwMode="auto">
            <a:xfrm>
              <a:off x="7749" y="-1586"/>
              <a:ext cx="0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0" y="793"/>
                </a:cxn>
              </a:cxnLst>
              <a:rect l="0" t="0" r="r" b="b"/>
              <a:pathLst>
                <a:path h="793">
                  <a:moveTo>
                    <a:pt x="0" y="793"/>
                  </a:moveTo>
                  <a:lnTo>
                    <a:pt x="0" y="0"/>
                  </a:lnTo>
                  <a:lnTo>
                    <a:pt x="0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8" name="Freeform 164"/>
            <p:cNvSpPr>
              <a:spLocks/>
            </p:cNvSpPr>
            <p:nvPr/>
          </p:nvSpPr>
          <p:spPr bwMode="auto">
            <a:xfrm>
              <a:off x="8853" y="-1586"/>
              <a:ext cx="1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793">
                  <a:moveTo>
                    <a:pt x="0" y="7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7" name="Freeform 163"/>
            <p:cNvSpPr>
              <a:spLocks/>
            </p:cNvSpPr>
            <p:nvPr/>
          </p:nvSpPr>
          <p:spPr bwMode="auto">
            <a:xfrm>
              <a:off x="2505" y="-793"/>
              <a:ext cx="274" cy="269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73" y="268"/>
                </a:cxn>
                <a:cxn ang="0">
                  <a:pos x="0" y="268"/>
                </a:cxn>
              </a:cxnLst>
              <a:rect l="0" t="0" r="r" b="b"/>
              <a:pathLst>
                <a:path w="274" h="269">
                  <a:moveTo>
                    <a:pt x="273" y="0"/>
                  </a:moveTo>
                  <a:lnTo>
                    <a:pt x="273" y="268"/>
                  </a:lnTo>
                  <a:lnTo>
                    <a:pt x="0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6" name="Freeform 162"/>
            <p:cNvSpPr>
              <a:spLocks/>
            </p:cNvSpPr>
            <p:nvPr/>
          </p:nvSpPr>
          <p:spPr bwMode="auto">
            <a:xfrm>
              <a:off x="2505" y="-574"/>
              <a:ext cx="0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h="102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5" name="Freeform 161"/>
            <p:cNvSpPr>
              <a:spLocks/>
            </p:cNvSpPr>
            <p:nvPr/>
          </p:nvSpPr>
          <p:spPr bwMode="auto">
            <a:xfrm>
              <a:off x="2418" y="-574"/>
              <a:ext cx="87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7" y="0"/>
                </a:cxn>
              </a:cxnLst>
              <a:rect l="0" t="0" r="r" b="b"/>
              <a:pathLst>
                <a:path w="87" h="50">
                  <a:moveTo>
                    <a:pt x="0" y="50"/>
                  </a:moveTo>
                  <a:lnTo>
                    <a:pt x="8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4" name="Freeform 160"/>
            <p:cNvSpPr>
              <a:spLocks/>
            </p:cNvSpPr>
            <p:nvPr/>
          </p:nvSpPr>
          <p:spPr bwMode="auto">
            <a:xfrm>
              <a:off x="2418" y="-524"/>
              <a:ext cx="8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51"/>
                </a:cxn>
              </a:cxnLst>
              <a:rect l="0" t="0" r="r" b="b"/>
              <a:pathLst>
                <a:path w="87" h="52">
                  <a:moveTo>
                    <a:pt x="0" y="0"/>
                  </a:moveTo>
                  <a:lnTo>
                    <a:pt x="87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3" name="Freeform 159"/>
            <p:cNvSpPr>
              <a:spLocks/>
            </p:cNvSpPr>
            <p:nvPr/>
          </p:nvSpPr>
          <p:spPr bwMode="auto">
            <a:xfrm>
              <a:off x="2418" y="-524"/>
              <a:ext cx="87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87" y="51"/>
                </a:cxn>
                <a:cxn ang="0">
                  <a:pos x="58" y="0"/>
                </a:cxn>
              </a:cxnLst>
              <a:rect l="0" t="0" r="r" b="b"/>
              <a:pathLst>
                <a:path w="87" h="52">
                  <a:moveTo>
                    <a:pt x="58" y="0"/>
                  </a:moveTo>
                  <a:lnTo>
                    <a:pt x="0" y="0"/>
                  </a:lnTo>
                  <a:lnTo>
                    <a:pt x="87" y="5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2" name="Freeform 158"/>
            <p:cNvSpPr>
              <a:spLocks/>
            </p:cNvSpPr>
            <p:nvPr/>
          </p:nvSpPr>
          <p:spPr bwMode="auto">
            <a:xfrm>
              <a:off x="2418" y="-524"/>
              <a:ext cx="87" cy="5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87" y="51"/>
                </a:cxn>
                <a:cxn ang="0">
                  <a:pos x="58" y="0"/>
                </a:cxn>
              </a:cxnLst>
              <a:rect l="0" t="0" r="r" b="b"/>
              <a:pathLst>
                <a:path w="87" h="52">
                  <a:moveTo>
                    <a:pt x="58" y="0"/>
                  </a:moveTo>
                  <a:lnTo>
                    <a:pt x="0" y="0"/>
                  </a:lnTo>
                  <a:lnTo>
                    <a:pt x="87" y="51"/>
                  </a:lnTo>
                  <a:lnTo>
                    <a:pt x="58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1" name="Freeform 157"/>
            <p:cNvSpPr>
              <a:spLocks/>
            </p:cNvSpPr>
            <p:nvPr/>
          </p:nvSpPr>
          <p:spPr bwMode="auto">
            <a:xfrm>
              <a:off x="2476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00" name="Freeform 156"/>
            <p:cNvSpPr>
              <a:spLocks/>
            </p:cNvSpPr>
            <p:nvPr/>
          </p:nvSpPr>
          <p:spPr bwMode="auto">
            <a:xfrm>
              <a:off x="2476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9" name="Freeform 155"/>
            <p:cNvSpPr>
              <a:spLocks/>
            </p:cNvSpPr>
            <p:nvPr/>
          </p:nvSpPr>
          <p:spPr bwMode="auto">
            <a:xfrm>
              <a:off x="2418" y="-574"/>
              <a:ext cx="87" cy="50"/>
            </a:xfrm>
            <a:custGeom>
              <a:avLst/>
              <a:gdLst/>
              <a:ahLst/>
              <a:cxnLst>
                <a:cxn ang="0">
                  <a:pos x="58" y="50"/>
                </a:cxn>
                <a:cxn ang="0">
                  <a:pos x="87" y="0"/>
                </a:cxn>
                <a:cxn ang="0">
                  <a:pos x="0" y="50"/>
                </a:cxn>
                <a:cxn ang="0">
                  <a:pos x="58" y="50"/>
                </a:cxn>
              </a:cxnLst>
              <a:rect l="0" t="0" r="r" b="b"/>
              <a:pathLst>
                <a:path w="87" h="50">
                  <a:moveTo>
                    <a:pt x="58" y="50"/>
                  </a:moveTo>
                  <a:lnTo>
                    <a:pt x="87" y="0"/>
                  </a:lnTo>
                  <a:lnTo>
                    <a:pt x="0" y="5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8" name="Freeform 154"/>
            <p:cNvSpPr>
              <a:spLocks/>
            </p:cNvSpPr>
            <p:nvPr/>
          </p:nvSpPr>
          <p:spPr bwMode="auto">
            <a:xfrm>
              <a:off x="2418" y="-574"/>
              <a:ext cx="87" cy="50"/>
            </a:xfrm>
            <a:custGeom>
              <a:avLst/>
              <a:gdLst/>
              <a:ahLst/>
              <a:cxnLst>
                <a:cxn ang="0">
                  <a:pos x="58" y="50"/>
                </a:cxn>
                <a:cxn ang="0">
                  <a:pos x="87" y="0"/>
                </a:cxn>
                <a:cxn ang="0">
                  <a:pos x="0" y="50"/>
                </a:cxn>
                <a:cxn ang="0">
                  <a:pos x="58" y="50"/>
                </a:cxn>
              </a:cxnLst>
              <a:rect l="0" t="0" r="r" b="b"/>
              <a:pathLst>
                <a:path w="87" h="50">
                  <a:moveTo>
                    <a:pt x="58" y="50"/>
                  </a:moveTo>
                  <a:lnTo>
                    <a:pt x="87" y="0"/>
                  </a:lnTo>
                  <a:lnTo>
                    <a:pt x="0" y="50"/>
                  </a:lnTo>
                  <a:lnTo>
                    <a:pt x="58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7" name="Freeform 153"/>
            <p:cNvSpPr>
              <a:spLocks/>
            </p:cNvSpPr>
            <p:nvPr/>
          </p:nvSpPr>
          <p:spPr bwMode="auto">
            <a:xfrm>
              <a:off x="3884" y="-793"/>
              <a:ext cx="0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8"/>
                </a:cxn>
              </a:cxnLst>
              <a:rect l="0" t="0" r="r" b="b"/>
              <a:pathLst>
                <a:path h="269">
                  <a:moveTo>
                    <a:pt x="0" y="0"/>
                  </a:moveTo>
                  <a:lnTo>
                    <a:pt x="0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6" name="Freeform 152"/>
            <p:cNvSpPr>
              <a:spLocks/>
            </p:cNvSpPr>
            <p:nvPr/>
          </p:nvSpPr>
          <p:spPr bwMode="auto">
            <a:xfrm>
              <a:off x="3523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5" name="Freeform 151"/>
            <p:cNvSpPr>
              <a:spLocks/>
            </p:cNvSpPr>
            <p:nvPr/>
          </p:nvSpPr>
          <p:spPr bwMode="auto">
            <a:xfrm>
              <a:off x="3523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4" name="Freeform 150"/>
            <p:cNvSpPr>
              <a:spLocks/>
            </p:cNvSpPr>
            <p:nvPr/>
          </p:nvSpPr>
          <p:spPr bwMode="auto">
            <a:xfrm>
              <a:off x="3580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3" name="Freeform 149"/>
            <p:cNvSpPr>
              <a:spLocks/>
            </p:cNvSpPr>
            <p:nvPr/>
          </p:nvSpPr>
          <p:spPr bwMode="auto">
            <a:xfrm>
              <a:off x="3580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2" name="Freeform 148"/>
            <p:cNvSpPr>
              <a:spLocks/>
            </p:cNvSpPr>
            <p:nvPr/>
          </p:nvSpPr>
          <p:spPr bwMode="auto">
            <a:xfrm>
              <a:off x="3523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1" name="Freeform 147"/>
            <p:cNvSpPr>
              <a:spLocks/>
            </p:cNvSpPr>
            <p:nvPr/>
          </p:nvSpPr>
          <p:spPr bwMode="auto">
            <a:xfrm>
              <a:off x="3523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90" name="Freeform 146"/>
            <p:cNvSpPr>
              <a:spLocks/>
            </p:cNvSpPr>
            <p:nvPr/>
          </p:nvSpPr>
          <p:spPr bwMode="auto">
            <a:xfrm>
              <a:off x="3523" y="-574"/>
              <a:ext cx="86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6" h="50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9" name="Freeform 145"/>
            <p:cNvSpPr>
              <a:spLocks/>
            </p:cNvSpPr>
            <p:nvPr/>
          </p:nvSpPr>
          <p:spPr bwMode="auto">
            <a:xfrm>
              <a:off x="3609" y="-574"/>
              <a:ext cx="0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h="102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8" name="Freeform 144"/>
            <p:cNvSpPr>
              <a:spLocks/>
            </p:cNvSpPr>
            <p:nvPr/>
          </p:nvSpPr>
          <p:spPr bwMode="auto">
            <a:xfrm>
              <a:off x="3609" y="-524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7" name="Freeform 143"/>
            <p:cNvSpPr>
              <a:spLocks/>
            </p:cNvSpPr>
            <p:nvPr/>
          </p:nvSpPr>
          <p:spPr bwMode="auto">
            <a:xfrm>
              <a:off x="3523" y="-524"/>
              <a:ext cx="86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2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6" name="Freeform 142"/>
            <p:cNvSpPr>
              <a:spLocks/>
            </p:cNvSpPr>
            <p:nvPr/>
          </p:nvSpPr>
          <p:spPr bwMode="auto">
            <a:xfrm>
              <a:off x="4988" y="-793"/>
              <a:ext cx="0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8"/>
                </a:cxn>
              </a:cxnLst>
              <a:rect l="0" t="0" r="r" b="b"/>
              <a:pathLst>
                <a:path h="269">
                  <a:moveTo>
                    <a:pt x="0" y="0"/>
                  </a:moveTo>
                  <a:lnTo>
                    <a:pt x="0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5" name="Freeform 141"/>
            <p:cNvSpPr>
              <a:spLocks/>
            </p:cNvSpPr>
            <p:nvPr/>
          </p:nvSpPr>
          <p:spPr bwMode="auto">
            <a:xfrm>
              <a:off x="4627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4" name="Freeform 140"/>
            <p:cNvSpPr>
              <a:spLocks/>
            </p:cNvSpPr>
            <p:nvPr/>
          </p:nvSpPr>
          <p:spPr bwMode="auto">
            <a:xfrm>
              <a:off x="4627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3" name="Freeform 139"/>
            <p:cNvSpPr>
              <a:spLocks/>
            </p:cNvSpPr>
            <p:nvPr/>
          </p:nvSpPr>
          <p:spPr bwMode="auto">
            <a:xfrm>
              <a:off x="4684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2" name="Freeform 138"/>
            <p:cNvSpPr>
              <a:spLocks/>
            </p:cNvSpPr>
            <p:nvPr/>
          </p:nvSpPr>
          <p:spPr bwMode="auto">
            <a:xfrm>
              <a:off x="4684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1" name="Freeform 137"/>
            <p:cNvSpPr>
              <a:spLocks/>
            </p:cNvSpPr>
            <p:nvPr/>
          </p:nvSpPr>
          <p:spPr bwMode="auto">
            <a:xfrm>
              <a:off x="4627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80" name="Freeform 136"/>
            <p:cNvSpPr>
              <a:spLocks/>
            </p:cNvSpPr>
            <p:nvPr/>
          </p:nvSpPr>
          <p:spPr bwMode="auto">
            <a:xfrm>
              <a:off x="4627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9" name="Freeform 135"/>
            <p:cNvSpPr>
              <a:spLocks/>
            </p:cNvSpPr>
            <p:nvPr/>
          </p:nvSpPr>
          <p:spPr bwMode="auto">
            <a:xfrm>
              <a:off x="4713" y="-574"/>
              <a:ext cx="1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02">
                  <a:moveTo>
                    <a:pt x="0" y="10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8" name="Freeform 134"/>
            <p:cNvSpPr>
              <a:spLocks/>
            </p:cNvSpPr>
            <p:nvPr/>
          </p:nvSpPr>
          <p:spPr bwMode="auto">
            <a:xfrm>
              <a:off x="4627" y="-574"/>
              <a:ext cx="87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  <a:cxn ang="0">
                  <a:pos x="87" y="0"/>
                </a:cxn>
              </a:cxnLst>
              <a:rect l="0" t="0" r="r" b="b"/>
              <a:pathLst>
                <a:path w="87" h="50">
                  <a:moveTo>
                    <a:pt x="0" y="50"/>
                  </a:moveTo>
                  <a:lnTo>
                    <a:pt x="86" y="0"/>
                  </a:lnTo>
                  <a:lnTo>
                    <a:pt x="8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7" name="Freeform 133"/>
            <p:cNvSpPr>
              <a:spLocks/>
            </p:cNvSpPr>
            <p:nvPr/>
          </p:nvSpPr>
          <p:spPr bwMode="auto">
            <a:xfrm>
              <a:off x="4713" y="-524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6" name="Freeform 132"/>
            <p:cNvSpPr>
              <a:spLocks/>
            </p:cNvSpPr>
            <p:nvPr/>
          </p:nvSpPr>
          <p:spPr bwMode="auto">
            <a:xfrm>
              <a:off x="4627" y="-524"/>
              <a:ext cx="8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  <a:cxn ang="0">
                  <a:pos x="87" y="51"/>
                </a:cxn>
              </a:cxnLst>
              <a:rect l="0" t="0" r="r" b="b"/>
              <a:pathLst>
                <a:path w="87" h="52">
                  <a:moveTo>
                    <a:pt x="0" y="0"/>
                  </a:moveTo>
                  <a:lnTo>
                    <a:pt x="86" y="51"/>
                  </a:lnTo>
                  <a:lnTo>
                    <a:pt x="87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5" name="Freeform 131"/>
            <p:cNvSpPr>
              <a:spLocks/>
            </p:cNvSpPr>
            <p:nvPr/>
          </p:nvSpPr>
          <p:spPr bwMode="auto">
            <a:xfrm>
              <a:off x="5818" y="-524"/>
              <a:ext cx="274" cy="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0"/>
                </a:cxn>
              </a:cxnLst>
              <a:rect l="0" t="0" r="r" b="b"/>
              <a:pathLst>
                <a:path w="274">
                  <a:moveTo>
                    <a:pt x="273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4" name="Freeform 130"/>
            <p:cNvSpPr>
              <a:spLocks/>
            </p:cNvSpPr>
            <p:nvPr/>
          </p:nvSpPr>
          <p:spPr bwMode="auto">
            <a:xfrm>
              <a:off x="5732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3" name="Freeform 129"/>
            <p:cNvSpPr>
              <a:spLocks/>
            </p:cNvSpPr>
            <p:nvPr/>
          </p:nvSpPr>
          <p:spPr bwMode="auto">
            <a:xfrm>
              <a:off x="5732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2" name="Freeform 128"/>
            <p:cNvSpPr>
              <a:spLocks/>
            </p:cNvSpPr>
            <p:nvPr/>
          </p:nvSpPr>
          <p:spPr bwMode="auto">
            <a:xfrm>
              <a:off x="5790" y="-574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1" name="Freeform 127"/>
            <p:cNvSpPr>
              <a:spLocks/>
            </p:cNvSpPr>
            <p:nvPr/>
          </p:nvSpPr>
          <p:spPr bwMode="auto">
            <a:xfrm>
              <a:off x="5790" y="-574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70" name="Freeform 126"/>
            <p:cNvSpPr>
              <a:spLocks/>
            </p:cNvSpPr>
            <p:nvPr/>
          </p:nvSpPr>
          <p:spPr bwMode="auto">
            <a:xfrm>
              <a:off x="5732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9" name="Freeform 125"/>
            <p:cNvSpPr>
              <a:spLocks/>
            </p:cNvSpPr>
            <p:nvPr/>
          </p:nvSpPr>
          <p:spPr bwMode="auto">
            <a:xfrm>
              <a:off x="5732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8" name="Freeform 124"/>
            <p:cNvSpPr>
              <a:spLocks/>
            </p:cNvSpPr>
            <p:nvPr/>
          </p:nvSpPr>
          <p:spPr bwMode="auto">
            <a:xfrm>
              <a:off x="5732" y="-574"/>
              <a:ext cx="86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6" h="50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7" name="Freeform 123"/>
            <p:cNvSpPr>
              <a:spLocks/>
            </p:cNvSpPr>
            <p:nvPr/>
          </p:nvSpPr>
          <p:spPr bwMode="auto">
            <a:xfrm>
              <a:off x="5818" y="-574"/>
              <a:ext cx="0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h="102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6" name="Freeform 122"/>
            <p:cNvSpPr>
              <a:spLocks/>
            </p:cNvSpPr>
            <p:nvPr/>
          </p:nvSpPr>
          <p:spPr bwMode="auto">
            <a:xfrm>
              <a:off x="5732" y="-524"/>
              <a:ext cx="86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2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5" name="Freeform 121"/>
            <p:cNvSpPr>
              <a:spLocks/>
            </p:cNvSpPr>
            <p:nvPr/>
          </p:nvSpPr>
          <p:spPr bwMode="auto">
            <a:xfrm>
              <a:off x="6092" y="-793"/>
              <a:ext cx="1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8"/>
                </a:cxn>
                <a:cxn ang="0">
                  <a:pos x="1" y="268"/>
                </a:cxn>
              </a:cxnLst>
              <a:rect l="0" t="0" r="r" b="b"/>
              <a:pathLst>
                <a:path w="1" h="269">
                  <a:moveTo>
                    <a:pt x="0" y="0"/>
                  </a:moveTo>
                  <a:lnTo>
                    <a:pt x="0" y="268"/>
                  </a:lnTo>
                  <a:lnTo>
                    <a:pt x="1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4" name="Freeform 120"/>
            <p:cNvSpPr>
              <a:spLocks/>
            </p:cNvSpPr>
            <p:nvPr/>
          </p:nvSpPr>
          <p:spPr bwMode="auto">
            <a:xfrm>
              <a:off x="6922" y="-524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3" name="Freeform 119"/>
            <p:cNvSpPr>
              <a:spLocks/>
            </p:cNvSpPr>
            <p:nvPr/>
          </p:nvSpPr>
          <p:spPr bwMode="auto">
            <a:xfrm>
              <a:off x="6836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2" name="Freeform 118"/>
            <p:cNvSpPr>
              <a:spLocks/>
            </p:cNvSpPr>
            <p:nvPr/>
          </p:nvSpPr>
          <p:spPr bwMode="auto">
            <a:xfrm>
              <a:off x="6836" y="-524"/>
              <a:ext cx="86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1" name="Freeform 117"/>
            <p:cNvSpPr>
              <a:spLocks/>
            </p:cNvSpPr>
            <p:nvPr/>
          </p:nvSpPr>
          <p:spPr bwMode="auto">
            <a:xfrm>
              <a:off x="6894" y="-574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60" name="Freeform 116"/>
            <p:cNvSpPr>
              <a:spLocks/>
            </p:cNvSpPr>
            <p:nvPr/>
          </p:nvSpPr>
          <p:spPr bwMode="auto">
            <a:xfrm>
              <a:off x="6894" y="-574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9" name="Freeform 115"/>
            <p:cNvSpPr>
              <a:spLocks/>
            </p:cNvSpPr>
            <p:nvPr/>
          </p:nvSpPr>
          <p:spPr bwMode="auto">
            <a:xfrm>
              <a:off x="6836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8" name="Freeform 114"/>
            <p:cNvSpPr>
              <a:spLocks/>
            </p:cNvSpPr>
            <p:nvPr/>
          </p:nvSpPr>
          <p:spPr bwMode="auto">
            <a:xfrm>
              <a:off x="6836" y="-574"/>
              <a:ext cx="86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7" name="Freeform 113"/>
            <p:cNvSpPr>
              <a:spLocks/>
            </p:cNvSpPr>
            <p:nvPr/>
          </p:nvSpPr>
          <p:spPr bwMode="auto">
            <a:xfrm>
              <a:off x="6836" y="-574"/>
              <a:ext cx="86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6" h="50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6" name="Freeform 112"/>
            <p:cNvSpPr>
              <a:spLocks/>
            </p:cNvSpPr>
            <p:nvPr/>
          </p:nvSpPr>
          <p:spPr bwMode="auto">
            <a:xfrm>
              <a:off x="6922" y="-574"/>
              <a:ext cx="0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h="102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5" name="Freeform 111"/>
            <p:cNvSpPr>
              <a:spLocks/>
            </p:cNvSpPr>
            <p:nvPr/>
          </p:nvSpPr>
          <p:spPr bwMode="auto">
            <a:xfrm>
              <a:off x="6836" y="-524"/>
              <a:ext cx="86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2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4" name="Freeform 110"/>
            <p:cNvSpPr>
              <a:spLocks/>
            </p:cNvSpPr>
            <p:nvPr/>
          </p:nvSpPr>
          <p:spPr bwMode="auto">
            <a:xfrm>
              <a:off x="7197" y="-793"/>
              <a:ext cx="0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8"/>
                </a:cxn>
              </a:cxnLst>
              <a:rect l="0" t="0" r="r" b="b"/>
              <a:pathLst>
                <a:path h="269">
                  <a:moveTo>
                    <a:pt x="0" y="0"/>
                  </a:moveTo>
                  <a:lnTo>
                    <a:pt x="0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3" name="Freeform 109"/>
            <p:cNvSpPr>
              <a:spLocks/>
            </p:cNvSpPr>
            <p:nvPr/>
          </p:nvSpPr>
          <p:spPr bwMode="auto">
            <a:xfrm>
              <a:off x="8028" y="-524"/>
              <a:ext cx="273" cy="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0"/>
                </a:cxn>
              </a:cxnLst>
              <a:rect l="0" t="0" r="r" b="b"/>
              <a:pathLst>
                <a:path w="273">
                  <a:moveTo>
                    <a:pt x="273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2" name="Freeform 108"/>
            <p:cNvSpPr>
              <a:spLocks/>
            </p:cNvSpPr>
            <p:nvPr/>
          </p:nvSpPr>
          <p:spPr bwMode="auto">
            <a:xfrm>
              <a:off x="7941" y="-524"/>
              <a:ext cx="87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7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1" name="Freeform 107"/>
            <p:cNvSpPr>
              <a:spLocks/>
            </p:cNvSpPr>
            <p:nvPr/>
          </p:nvSpPr>
          <p:spPr bwMode="auto">
            <a:xfrm>
              <a:off x="7941" y="-524"/>
              <a:ext cx="87" cy="5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7" h="52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50" name="Freeform 106"/>
            <p:cNvSpPr>
              <a:spLocks/>
            </p:cNvSpPr>
            <p:nvPr/>
          </p:nvSpPr>
          <p:spPr bwMode="auto">
            <a:xfrm>
              <a:off x="7999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9" name="Freeform 105"/>
            <p:cNvSpPr>
              <a:spLocks/>
            </p:cNvSpPr>
            <p:nvPr/>
          </p:nvSpPr>
          <p:spPr bwMode="auto">
            <a:xfrm>
              <a:off x="7999" y="-574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8" name="Freeform 104"/>
            <p:cNvSpPr>
              <a:spLocks/>
            </p:cNvSpPr>
            <p:nvPr/>
          </p:nvSpPr>
          <p:spPr bwMode="auto">
            <a:xfrm>
              <a:off x="7941" y="-574"/>
              <a:ext cx="87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7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7" name="Freeform 103"/>
            <p:cNvSpPr>
              <a:spLocks/>
            </p:cNvSpPr>
            <p:nvPr/>
          </p:nvSpPr>
          <p:spPr bwMode="auto">
            <a:xfrm>
              <a:off x="7941" y="-574"/>
              <a:ext cx="87" cy="50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7" h="50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6" name="Freeform 102"/>
            <p:cNvSpPr>
              <a:spLocks/>
            </p:cNvSpPr>
            <p:nvPr/>
          </p:nvSpPr>
          <p:spPr bwMode="auto">
            <a:xfrm>
              <a:off x="7941" y="-574"/>
              <a:ext cx="87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7" h="50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5" name="Freeform 101"/>
            <p:cNvSpPr>
              <a:spLocks/>
            </p:cNvSpPr>
            <p:nvPr/>
          </p:nvSpPr>
          <p:spPr bwMode="auto">
            <a:xfrm>
              <a:off x="8028" y="-574"/>
              <a:ext cx="0" cy="10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h="102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4" name="Freeform 100"/>
            <p:cNvSpPr>
              <a:spLocks/>
            </p:cNvSpPr>
            <p:nvPr/>
          </p:nvSpPr>
          <p:spPr bwMode="auto">
            <a:xfrm>
              <a:off x="7941" y="-524"/>
              <a:ext cx="8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7" h="52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3" name="Freeform 99"/>
            <p:cNvSpPr>
              <a:spLocks/>
            </p:cNvSpPr>
            <p:nvPr/>
          </p:nvSpPr>
          <p:spPr bwMode="auto">
            <a:xfrm>
              <a:off x="8301" y="-793"/>
              <a:ext cx="0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8"/>
                </a:cxn>
              </a:cxnLst>
              <a:rect l="0" t="0" r="r" b="b"/>
              <a:pathLst>
                <a:path h="269">
                  <a:moveTo>
                    <a:pt x="0" y="0"/>
                  </a:moveTo>
                  <a:lnTo>
                    <a:pt x="0" y="26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2" name="Freeform 98"/>
            <p:cNvSpPr>
              <a:spLocks/>
            </p:cNvSpPr>
            <p:nvPr/>
          </p:nvSpPr>
          <p:spPr bwMode="auto">
            <a:xfrm>
              <a:off x="2227" y="175"/>
              <a:ext cx="0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</a:cxnLst>
              <a:rect l="0" t="0" r="r" b="b"/>
              <a:pathLst>
                <a:path h="793">
                  <a:moveTo>
                    <a:pt x="0" y="793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1" name="Freeform 97"/>
            <p:cNvSpPr>
              <a:spLocks/>
            </p:cNvSpPr>
            <p:nvPr/>
          </p:nvSpPr>
          <p:spPr bwMode="auto">
            <a:xfrm>
              <a:off x="4436" y="175"/>
              <a:ext cx="0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0" y="793"/>
                </a:cxn>
              </a:cxnLst>
              <a:rect l="0" t="0" r="r" b="b"/>
              <a:pathLst>
                <a:path h="793">
                  <a:moveTo>
                    <a:pt x="0" y="793"/>
                  </a:moveTo>
                  <a:lnTo>
                    <a:pt x="0" y="0"/>
                  </a:lnTo>
                  <a:lnTo>
                    <a:pt x="0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40" name="Freeform 96"/>
            <p:cNvSpPr>
              <a:spLocks/>
            </p:cNvSpPr>
            <p:nvPr/>
          </p:nvSpPr>
          <p:spPr bwMode="auto">
            <a:xfrm>
              <a:off x="3331" y="175"/>
              <a:ext cx="1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793">
                  <a:moveTo>
                    <a:pt x="0" y="793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9" name="Freeform 95"/>
            <p:cNvSpPr>
              <a:spLocks/>
            </p:cNvSpPr>
            <p:nvPr/>
          </p:nvSpPr>
          <p:spPr bwMode="auto">
            <a:xfrm>
              <a:off x="3331" y="175"/>
              <a:ext cx="1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1" y="793"/>
                </a:cxn>
              </a:cxnLst>
              <a:rect l="0" t="0" r="r" b="b"/>
              <a:pathLst>
                <a:path w="1" h="793">
                  <a:moveTo>
                    <a:pt x="0" y="0"/>
                  </a:moveTo>
                  <a:lnTo>
                    <a:pt x="0" y="793"/>
                  </a:lnTo>
                  <a:lnTo>
                    <a:pt x="1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8" name="Freeform 94"/>
            <p:cNvSpPr>
              <a:spLocks/>
            </p:cNvSpPr>
            <p:nvPr/>
          </p:nvSpPr>
          <p:spPr bwMode="auto">
            <a:xfrm>
              <a:off x="2227" y="968"/>
              <a:ext cx="662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26" y="0"/>
                </a:cxn>
              </a:cxnLst>
              <a:rect l="0" t="0" r="r" b="b"/>
              <a:pathLst>
                <a:path w="6626">
                  <a:moveTo>
                    <a:pt x="0" y="0"/>
                  </a:moveTo>
                  <a:lnTo>
                    <a:pt x="662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7" name="Freeform 93"/>
            <p:cNvSpPr>
              <a:spLocks/>
            </p:cNvSpPr>
            <p:nvPr/>
          </p:nvSpPr>
          <p:spPr bwMode="auto">
            <a:xfrm>
              <a:off x="2227" y="175"/>
              <a:ext cx="662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27" y="0"/>
                </a:cxn>
              </a:cxnLst>
              <a:rect l="0" t="0" r="r" b="b"/>
              <a:pathLst>
                <a:path w="6627">
                  <a:moveTo>
                    <a:pt x="0" y="0"/>
                  </a:moveTo>
                  <a:lnTo>
                    <a:pt x="6627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6" name="Freeform 92"/>
            <p:cNvSpPr>
              <a:spLocks/>
            </p:cNvSpPr>
            <p:nvPr/>
          </p:nvSpPr>
          <p:spPr bwMode="auto">
            <a:xfrm>
              <a:off x="5540" y="175"/>
              <a:ext cx="0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0" y="0"/>
                </a:cxn>
              </a:cxnLst>
              <a:rect l="0" t="0" r="r" b="b"/>
              <a:pathLst>
                <a:path h="793">
                  <a:moveTo>
                    <a:pt x="0" y="0"/>
                  </a:moveTo>
                  <a:lnTo>
                    <a:pt x="0" y="793"/>
                  </a:ln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5" name="Freeform 91"/>
            <p:cNvSpPr>
              <a:spLocks/>
            </p:cNvSpPr>
            <p:nvPr/>
          </p:nvSpPr>
          <p:spPr bwMode="auto">
            <a:xfrm>
              <a:off x="6645" y="175"/>
              <a:ext cx="0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</a:cxnLst>
              <a:rect l="0" t="0" r="r" b="b"/>
              <a:pathLst>
                <a:path h="793">
                  <a:moveTo>
                    <a:pt x="0" y="0"/>
                  </a:moveTo>
                  <a:lnTo>
                    <a:pt x="0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4" name="Freeform 90"/>
            <p:cNvSpPr>
              <a:spLocks/>
            </p:cNvSpPr>
            <p:nvPr/>
          </p:nvSpPr>
          <p:spPr bwMode="auto">
            <a:xfrm>
              <a:off x="7749" y="175"/>
              <a:ext cx="0" cy="793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0" y="0"/>
                </a:cxn>
                <a:cxn ang="0">
                  <a:pos x="0" y="793"/>
                </a:cxn>
              </a:cxnLst>
              <a:rect l="0" t="0" r="r" b="b"/>
              <a:pathLst>
                <a:path h="793">
                  <a:moveTo>
                    <a:pt x="0" y="793"/>
                  </a:moveTo>
                  <a:lnTo>
                    <a:pt x="0" y="0"/>
                  </a:lnTo>
                  <a:lnTo>
                    <a:pt x="0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3" name="Freeform 89"/>
            <p:cNvSpPr>
              <a:spLocks/>
            </p:cNvSpPr>
            <p:nvPr/>
          </p:nvSpPr>
          <p:spPr bwMode="auto">
            <a:xfrm>
              <a:off x="8853" y="175"/>
              <a:ext cx="1" cy="7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1" y="793"/>
                </a:cxn>
              </a:cxnLst>
              <a:rect l="0" t="0" r="r" b="b"/>
              <a:pathLst>
                <a:path w="1" h="793">
                  <a:moveTo>
                    <a:pt x="0" y="0"/>
                  </a:moveTo>
                  <a:lnTo>
                    <a:pt x="0" y="793"/>
                  </a:lnTo>
                  <a:lnTo>
                    <a:pt x="1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2" name="Freeform 88"/>
            <p:cNvSpPr>
              <a:spLocks/>
            </p:cNvSpPr>
            <p:nvPr/>
          </p:nvSpPr>
          <p:spPr bwMode="auto">
            <a:xfrm>
              <a:off x="6510" y="175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  <a:cxn ang="0">
                  <a:pos x="1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  <a:lnTo>
                    <a:pt x="1" y="537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1" name="Freeform 87"/>
            <p:cNvSpPr>
              <a:spLocks/>
            </p:cNvSpPr>
            <p:nvPr/>
          </p:nvSpPr>
          <p:spPr bwMode="auto">
            <a:xfrm>
              <a:off x="5674" y="712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30" name="Freeform 86"/>
            <p:cNvSpPr>
              <a:spLocks/>
            </p:cNvSpPr>
            <p:nvPr/>
          </p:nvSpPr>
          <p:spPr bwMode="auto">
            <a:xfrm>
              <a:off x="5674" y="187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9" name="Freeform 85"/>
            <p:cNvSpPr>
              <a:spLocks/>
            </p:cNvSpPr>
            <p:nvPr/>
          </p:nvSpPr>
          <p:spPr bwMode="auto">
            <a:xfrm>
              <a:off x="5674" y="214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8" name="Freeform 84"/>
            <p:cNvSpPr>
              <a:spLocks/>
            </p:cNvSpPr>
            <p:nvPr/>
          </p:nvSpPr>
          <p:spPr bwMode="auto">
            <a:xfrm>
              <a:off x="5674" y="241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7" name="Freeform 83"/>
            <p:cNvSpPr>
              <a:spLocks/>
            </p:cNvSpPr>
            <p:nvPr/>
          </p:nvSpPr>
          <p:spPr bwMode="auto">
            <a:xfrm>
              <a:off x="5674" y="268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6" name="Freeform 82"/>
            <p:cNvSpPr>
              <a:spLocks/>
            </p:cNvSpPr>
            <p:nvPr/>
          </p:nvSpPr>
          <p:spPr bwMode="auto">
            <a:xfrm>
              <a:off x="5674" y="295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5" name="Freeform 81"/>
            <p:cNvSpPr>
              <a:spLocks/>
            </p:cNvSpPr>
            <p:nvPr/>
          </p:nvSpPr>
          <p:spPr bwMode="auto">
            <a:xfrm>
              <a:off x="5674" y="321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4" name="Freeform 80"/>
            <p:cNvSpPr>
              <a:spLocks/>
            </p:cNvSpPr>
            <p:nvPr/>
          </p:nvSpPr>
          <p:spPr bwMode="auto">
            <a:xfrm>
              <a:off x="5674" y="349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3" name="Freeform 79"/>
            <p:cNvSpPr>
              <a:spLocks/>
            </p:cNvSpPr>
            <p:nvPr/>
          </p:nvSpPr>
          <p:spPr bwMode="auto">
            <a:xfrm>
              <a:off x="5674" y="375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2" name="Freeform 78"/>
            <p:cNvSpPr>
              <a:spLocks/>
            </p:cNvSpPr>
            <p:nvPr/>
          </p:nvSpPr>
          <p:spPr bwMode="auto">
            <a:xfrm>
              <a:off x="5674" y="403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1" name="Freeform 77"/>
            <p:cNvSpPr>
              <a:spLocks/>
            </p:cNvSpPr>
            <p:nvPr/>
          </p:nvSpPr>
          <p:spPr bwMode="auto">
            <a:xfrm>
              <a:off x="5674" y="429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20" name="Freeform 76"/>
            <p:cNvSpPr>
              <a:spLocks/>
            </p:cNvSpPr>
            <p:nvPr/>
          </p:nvSpPr>
          <p:spPr bwMode="auto">
            <a:xfrm>
              <a:off x="5674" y="457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9" name="Freeform 75"/>
            <p:cNvSpPr>
              <a:spLocks/>
            </p:cNvSpPr>
            <p:nvPr/>
          </p:nvSpPr>
          <p:spPr bwMode="auto">
            <a:xfrm>
              <a:off x="5674" y="483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8" name="Freeform 74"/>
            <p:cNvSpPr>
              <a:spLocks/>
            </p:cNvSpPr>
            <p:nvPr/>
          </p:nvSpPr>
          <p:spPr bwMode="auto">
            <a:xfrm>
              <a:off x="5674" y="509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7" name="Freeform 73"/>
            <p:cNvSpPr>
              <a:spLocks/>
            </p:cNvSpPr>
            <p:nvPr/>
          </p:nvSpPr>
          <p:spPr bwMode="auto">
            <a:xfrm>
              <a:off x="5674" y="537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6" name="Freeform 72"/>
            <p:cNvSpPr>
              <a:spLocks/>
            </p:cNvSpPr>
            <p:nvPr/>
          </p:nvSpPr>
          <p:spPr bwMode="auto">
            <a:xfrm>
              <a:off x="5674" y="563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5" name="Freeform 71"/>
            <p:cNvSpPr>
              <a:spLocks/>
            </p:cNvSpPr>
            <p:nvPr/>
          </p:nvSpPr>
          <p:spPr bwMode="auto">
            <a:xfrm>
              <a:off x="5674" y="590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4" name="Freeform 70"/>
            <p:cNvSpPr>
              <a:spLocks/>
            </p:cNvSpPr>
            <p:nvPr/>
          </p:nvSpPr>
          <p:spPr bwMode="auto">
            <a:xfrm>
              <a:off x="5674" y="617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3" name="Freeform 69"/>
            <p:cNvSpPr>
              <a:spLocks/>
            </p:cNvSpPr>
            <p:nvPr/>
          </p:nvSpPr>
          <p:spPr bwMode="auto">
            <a:xfrm>
              <a:off x="5674" y="644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2" name="Freeform 68"/>
            <p:cNvSpPr>
              <a:spLocks/>
            </p:cNvSpPr>
            <p:nvPr/>
          </p:nvSpPr>
          <p:spPr bwMode="auto">
            <a:xfrm>
              <a:off x="5674" y="671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1" name="Freeform 67"/>
            <p:cNvSpPr>
              <a:spLocks/>
            </p:cNvSpPr>
            <p:nvPr/>
          </p:nvSpPr>
          <p:spPr bwMode="auto">
            <a:xfrm>
              <a:off x="5674" y="698"/>
              <a:ext cx="8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0"/>
                </a:cxn>
              </a:cxnLst>
              <a:rect l="0" t="0" r="r" b="b"/>
              <a:pathLst>
                <a:path w="837"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10" name="Freeform 66"/>
            <p:cNvSpPr>
              <a:spLocks/>
            </p:cNvSpPr>
            <p:nvPr/>
          </p:nvSpPr>
          <p:spPr bwMode="auto">
            <a:xfrm>
              <a:off x="2476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9" name="Freeform 65"/>
            <p:cNvSpPr>
              <a:spLocks/>
            </p:cNvSpPr>
            <p:nvPr/>
          </p:nvSpPr>
          <p:spPr bwMode="auto">
            <a:xfrm>
              <a:off x="2476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8" name="Freeform 64"/>
            <p:cNvSpPr>
              <a:spLocks/>
            </p:cNvSpPr>
            <p:nvPr/>
          </p:nvSpPr>
          <p:spPr bwMode="auto">
            <a:xfrm>
              <a:off x="2418" y="-145"/>
              <a:ext cx="87" cy="51"/>
            </a:xfrm>
            <a:custGeom>
              <a:avLst/>
              <a:gdLst/>
              <a:ahLst/>
              <a:cxnLst>
                <a:cxn ang="0">
                  <a:pos x="58" y="50"/>
                </a:cxn>
                <a:cxn ang="0">
                  <a:pos x="87" y="0"/>
                </a:cxn>
                <a:cxn ang="0">
                  <a:pos x="0" y="50"/>
                </a:cxn>
                <a:cxn ang="0">
                  <a:pos x="58" y="50"/>
                </a:cxn>
              </a:cxnLst>
              <a:rect l="0" t="0" r="r" b="b"/>
              <a:pathLst>
                <a:path w="87" h="51">
                  <a:moveTo>
                    <a:pt x="58" y="50"/>
                  </a:moveTo>
                  <a:lnTo>
                    <a:pt x="87" y="0"/>
                  </a:lnTo>
                  <a:lnTo>
                    <a:pt x="0" y="5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7" name="Freeform 63"/>
            <p:cNvSpPr>
              <a:spLocks/>
            </p:cNvSpPr>
            <p:nvPr/>
          </p:nvSpPr>
          <p:spPr bwMode="auto">
            <a:xfrm>
              <a:off x="2418" y="-145"/>
              <a:ext cx="87" cy="51"/>
            </a:xfrm>
            <a:custGeom>
              <a:avLst/>
              <a:gdLst/>
              <a:ahLst/>
              <a:cxnLst>
                <a:cxn ang="0">
                  <a:pos x="58" y="50"/>
                </a:cxn>
                <a:cxn ang="0">
                  <a:pos x="87" y="0"/>
                </a:cxn>
                <a:cxn ang="0">
                  <a:pos x="0" y="50"/>
                </a:cxn>
                <a:cxn ang="0">
                  <a:pos x="58" y="50"/>
                </a:cxn>
              </a:cxnLst>
              <a:rect l="0" t="0" r="r" b="b"/>
              <a:pathLst>
                <a:path w="87" h="51">
                  <a:moveTo>
                    <a:pt x="58" y="50"/>
                  </a:moveTo>
                  <a:lnTo>
                    <a:pt x="87" y="0"/>
                  </a:lnTo>
                  <a:lnTo>
                    <a:pt x="0" y="50"/>
                  </a:lnTo>
                  <a:lnTo>
                    <a:pt x="58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6" name="Freeform 62"/>
            <p:cNvSpPr>
              <a:spLocks/>
            </p:cNvSpPr>
            <p:nvPr/>
          </p:nvSpPr>
          <p:spPr bwMode="auto">
            <a:xfrm>
              <a:off x="2418" y="-94"/>
              <a:ext cx="87" cy="5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87" y="51"/>
                </a:cxn>
                <a:cxn ang="0">
                  <a:pos x="58" y="0"/>
                </a:cxn>
              </a:cxnLst>
              <a:rect l="0" t="0" r="r" b="b"/>
              <a:pathLst>
                <a:path w="87" h="51">
                  <a:moveTo>
                    <a:pt x="58" y="0"/>
                  </a:moveTo>
                  <a:lnTo>
                    <a:pt x="0" y="0"/>
                  </a:lnTo>
                  <a:lnTo>
                    <a:pt x="87" y="5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5" name="Freeform 61"/>
            <p:cNvSpPr>
              <a:spLocks/>
            </p:cNvSpPr>
            <p:nvPr/>
          </p:nvSpPr>
          <p:spPr bwMode="auto">
            <a:xfrm>
              <a:off x="2418" y="-94"/>
              <a:ext cx="87" cy="5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87" y="51"/>
                </a:cxn>
                <a:cxn ang="0">
                  <a:pos x="58" y="0"/>
                </a:cxn>
              </a:cxnLst>
              <a:rect l="0" t="0" r="r" b="b"/>
              <a:pathLst>
                <a:path w="87" h="51">
                  <a:moveTo>
                    <a:pt x="58" y="0"/>
                  </a:moveTo>
                  <a:lnTo>
                    <a:pt x="0" y="0"/>
                  </a:lnTo>
                  <a:lnTo>
                    <a:pt x="87" y="51"/>
                  </a:lnTo>
                  <a:lnTo>
                    <a:pt x="58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4" name="Freeform 60"/>
            <p:cNvSpPr>
              <a:spLocks/>
            </p:cNvSpPr>
            <p:nvPr/>
          </p:nvSpPr>
          <p:spPr bwMode="auto">
            <a:xfrm>
              <a:off x="2418" y="-94"/>
              <a:ext cx="8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51"/>
                </a:cxn>
              </a:cxnLst>
              <a:rect l="0" t="0" r="r" b="b"/>
              <a:pathLst>
                <a:path w="87" h="51">
                  <a:moveTo>
                    <a:pt x="0" y="0"/>
                  </a:moveTo>
                  <a:lnTo>
                    <a:pt x="87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3" name="Freeform 59"/>
            <p:cNvSpPr>
              <a:spLocks/>
            </p:cNvSpPr>
            <p:nvPr/>
          </p:nvSpPr>
          <p:spPr bwMode="auto">
            <a:xfrm>
              <a:off x="2505" y="-145"/>
              <a:ext cx="0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2" name="Freeform 58"/>
            <p:cNvSpPr>
              <a:spLocks/>
            </p:cNvSpPr>
            <p:nvPr/>
          </p:nvSpPr>
          <p:spPr bwMode="auto">
            <a:xfrm>
              <a:off x="2505" y="-94"/>
              <a:ext cx="274" cy="269"/>
            </a:xfrm>
            <a:custGeom>
              <a:avLst/>
              <a:gdLst/>
              <a:ahLst/>
              <a:cxnLst>
                <a:cxn ang="0">
                  <a:pos x="273" y="270"/>
                </a:cxn>
                <a:cxn ang="0">
                  <a:pos x="273" y="0"/>
                </a:cxn>
                <a:cxn ang="0">
                  <a:pos x="0" y="0"/>
                </a:cxn>
              </a:cxnLst>
              <a:rect l="0" t="0" r="r" b="b"/>
              <a:pathLst>
                <a:path w="274" h="269">
                  <a:moveTo>
                    <a:pt x="273" y="270"/>
                  </a:moveTo>
                  <a:lnTo>
                    <a:pt x="273" y="0"/>
                  </a:ln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1" name="Freeform 57"/>
            <p:cNvSpPr>
              <a:spLocks/>
            </p:cNvSpPr>
            <p:nvPr/>
          </p:nvSpPr>
          <p:spPr bwMode="auto">
            <a:xfrm>
              <a:off x="2418" y="-145"/>
              <a:ext cx="87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7" y="0"/>
                </a:cxn>
              </a:cxnLst>
              <a:rect l="0" t="0" r="r" b="b"/>
              <a:pathLst>
                <a:path w="87" h="51">
                  <a:moveTo>
                    <a:pt x="0" y="50"/>
                  </a:moveTo>
                  <a:lnTo>
                    <a:pt x="8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00" name="Freeform 56"/>
            <p:cNvSpPr>
              <a:spLocks/>
            </p:cNvSpPr>
            <p:nvPr/>
          </p:nvSpPr>
          <p:spPr bwMode="auto">
            <a:xfrm>
              <a:off x="3884" y="-94"/>
              <a:ext cx="0" cy="269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0"/>
                </a:cxn>
              </a:cxnLst>
              <a:rect l="0" t="0" r="r" b="b"/>
              <a:pathLst>
                <a:path h="269">
                  <a:moveTo>
                    <a:pt x="0" y="27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9" name="Freeform 55"/>
            <p:cNvSpPr>
              <a:spLocks/>
            </p:cNvSpPr>
            <p:nvPr/>
          </p:nvSpPr>
          <p:spPr bwMode="auto">
            <a:xfrm>
              <a:off x="3609" y="-94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8" name="Freeform 54"/>
            <p:cNvSpPr>
              <a:spLocks/>
            </p:cNvSpPr>
            <p:nvPr/>
          </p:nvSpPr>
          <p:spPr bwMode="auto">
            <a:xfrm>
              <a:off x="3580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7" name="Freeform 53"/>
            <p:cNvSpPr>
              <a:spLocks/>
            </p:cNvSpPr>
            <p:nvPr/>
          </p:nvSpPr>
          <p:spPr bwMode="auto">
            <a:xfrm>
              <a:off x="3580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6" name="Freeform 52"/>
            <p:cNvSpPr>
              <a:spLocks/>
            </p:cNvSpPr>
            <p:nvPr/>
          </p:nvSpPr>
          <p:spPr bwMode="auto">
            <a:xfrm>
              <a:off x="3523" y="-145"/>
              <a:ext cx="86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5" name="Freeform 51"/>
            <p:cNvSpPr>
              <a:spLocks/>
            </p:cNvSpPr>
            <p:nvPr/>
          </p:nvSpPr>
          <p:spPr bwMode="auto">
            <a:xfrm>
              <a:off x="3523" y="-145"/>
              <a:ext cx="86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4" name="Freeform 50"/>
            <p:cNvSpPr>
              <a:spLocks/>
            </p:cNvSpPr>
            <p:nvPr/>
          </p:nvSpPr>
          <p:spPr bwMode="auto">
            <a:xfrm>
              <a:off x="3523" y="-94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3" name="Freeform 49"/>
            <p:cNvSpPr>
              <a:spLocks/>
            </p:cNvSpPr>
            <p:nvPr/>
          </p:nvSpPr>
          <p:spPr bwMode="auto">
            <a:xfrm>
              <a:off x="3523" y="-94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2" name="Freeform 48"/>
            <p:cNvSpPr>
              <a:spLocks/>
            </p:cNvSpPr>
            <p:nvPr/>
          </p:nvSpPr>
          <p:spPr bwMode="auto">
            <a:xfrm>
              <a:off x="3609" y="-145"/>
              <a:ext cx="0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1" name="Freeform 47"/>
            <p:cNvSpPr>
              <a:spLocks/>
            </p:cNvSpPr>
            <p:nvPr/>
          </p:nvSpPr>
          <p:spPr bwMode="auto">
            <a:xfrm>
              <a:off x="3523" y="-94"/>
              <a:ext cx="8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1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90" name="Freeform 46"/>
            <p:cNvSpPr>
              <a:spLocks/>
            </p:cNvSpPr>
            <p:nvPr/>
          </p:nvSpPr>
          <p:spPr bwMode="auto">
            <a:xfrm>
              <a:off x="3523" y="-145"/>
              <a:ext cx="86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6" h="51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9" name="Freeform 45"/>
            <p:cNvSpPr>
              <a:spLocks/>
            </p:cNvSpPr>
            <p:nvPr/>
          </p:nvSpPr>
          <p:spPr bwMode="auto">
            <a:xfrm>
              <a:off x="7197" y="-94"/>
              <a:ext cx="0" cy="269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0"/>
                </a:cxn>
              </a:cxnLst>
              <a:rect l="0" t="0" r="r" b="b"/>
              <a:pathLst>
                <a:path h="269">
                  <a:moveTo>
                    <a:pt x="0" y="27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8" name="Freeform 44"/>
            <p:cNvSpPr>
              <a:spLocks/>
            </p:cNvSpPr>
            <p:nvPr/>
          </p:nvSpPr>
          <p:spPr bwMode="auto">
            <a:xfrm>
              <a:off x="6922" y="-145"/>
              <a:ext cx="0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7" name="Freeform 43"/>
            <p:cNvSpPr>
              <a:spLocks/>
            </p:cNvSpPr>
            <p:nvPr/>
          </p:nvSpPr>
          <p:spPr bwMode="auto">
            <a:xfrm>
              <a:off x="6836" y="-94"/>
              <a:ext cx="8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1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6" name="Freeform 42"/>
            <p:cNvSpPr>
              <a:spLocks/>
            </p:cNvSpPr>
            <p:nvPr/>
          </p:nvSpPr>
          <p:spPr bwMode="auto">
            <a:xfrm>
              <a:off x="6894" y="-145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5" name="Freeform 41"/>
            <p:cNvSpPr>
              <a:spLocks/>
            </p:cNvSpPr>
            <p:nvPr/>
          </p:nvSpPr>
          <p:spPr bwMode="auto">
            <a:xfrm>
              <a:off x="6894" y="-145"/>
              <a:ext cx="28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8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4" name="Freeform 40"/>
            <p:cNvSpPr>
              <a:spLocks/>
            </p:cNvSpPr>
            <p:nvPr/>
          </p:nvSpPr>
          <p:spPr bwMode="auto">
            <a:xfrm>
              <a:off x="6836" y="-145"/>
              <a:ext cx="86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3" name="Freeform 39"/>
            <p:cNvSpPr>
              <a:spLocks/>
            </p:cNvSpPr>
            <p:nvPr/>
          </p:nvSpPr>
          <p:spPr bwMode="auto">
            <a:xfrm>
              <a:off x="6836" y="-145"/>
              <a:ext cx="86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6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auto">
            <a:xfrm>
              <a:off x="6836" y="-94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auto">
            <a:xfrm>
              <a:off x="6836" y="-94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auto">
            <a:xfrm>
              <a:off x="6922" y="-94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auto">
            <a:xfrm>
              <a:off x="6836" y="-145"/>
              <a:ext cx="86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6" h="51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auto">
            <a:xfrm>
              <a:off x="8301" y="-94"/>
              <a:ext cx="0" cy="269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0"/>
                </a:cxn>
              </a:cxnLst>
              <a:rect l="0" t="0" r="r" b="b"/>
              <a:pathLst>
                <a:path h="269">
                  <a:moveTo>
                    <a:pt x="0" y="27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auto">
            <a:xfrm>
              <a:off x="8028" y="-145"/>
              <a:ext cx="0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auto">
            <a:xfrm>
              <a:off x="7941" y="-94"/>
              <a:ext cx="8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7" h="51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auto">
            <a:xfrm>
              <a:off x="7999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>
              <a:off x="7999" y="-145"/>
              <a:ext cx="29" cy="10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8" y="10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29" h="102">
                  <a:moveTo>
                    <a:pt x="0" y="50"/>
                  </a:moveTo>
                  <a:lnTo>
                    <a:pt x="28" y="101"/>
                  </a:lnTo>
                  <a:lnTo>
                    <a:pt x="28" y="0"/>
                  </a:lnTo>
                  <a:lnTo>
                    <a:pt x="0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>
              <a:off x="7941" y="-145"/>
              <a:ext cx="87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7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auto">
            <a:xfrm>
              <a:off x="7941" y="-145"/>
              <a:ext cx="87" cy="51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86" y="0"/>
                </a:cxn>
                <a:cxn ang="0">
                  <a:pos x="0" y="50"/>
                </a:cxn>
                <a:cxn ang="0">
                  <a:pos x="57" y="50"/>
                </a:cxn>
              </a:cxnLst>
              <a:rect l="0" t="0" r="r" b="b"/>
              <a:pathLst>
                <a:path w="87" h="51">
                  <a:moveTo>
                    <a:pt x="57" y="50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57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auto">
            <a:xfrm>
              <a:off x="7941" y="-94"/>
              <a:ext cx="87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7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7941" y="-94"/>
              <a:ext cx="87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7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auto">
            <a:xfrm>
              <a:off x="8028" y="-94"/>
              <a:ext cx="273" cy="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0"/>
                </a:cxn>
              </a:cxnLst>
              <a:rect l="0" t="0" r="r" b="b"/>
              <a:pathLst>
                <a:path w="273">
                  <a:moveTo>
                    <a:pt x="273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auto">
            <a:xfrm>
              <a:off x="7941" y="-145"/>
              <a:ext cx="87" cy="5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6" y="0"/>
                </a:cxn>
              </a:cxnLst>
              <a:rect l="0" t="0" r="r" b="b"/>
              <a:pathLst>
                <a:path w="87" h="51">
                  <a:moveTo>
                    <a:pt x="0" y="50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4988" y="-94"/>
              <a:ext cx="275" cy="269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0" y="0"/>
                </a:cxn>
                <a:cxn ang="0">
                  <a:pos x="274" y="0"/>
                </a:cxn>
              </a:cxnLst>
              <a:rect l="0" t="0" r="r" b="b"/>
              <a:pathLst>
                <a:path w="275" h="269">
                  <a:moveTo>
                    <a:pt x="0" y="270"/>
                  </a:moveTo>
                  <a:lnTo>
                    <a:pt x="0" y="0"/>
                  </a:lnTo>
                  <a:lnTo>
                    <a:pt x="274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5263" y="-145"/>
              <a:ext cx="86" cy="51"/>
            </a:xfrm>
            <a:custGeom>
              <a:avLst/>
              <a:gdLst/>
              <a:ahLst/>
              <a:cxnLst>
                <a:cxn ang="0">
                  <a:pos x="28" y="50"/>
                </a:cxn>
                <a:cxn ang="0">
                  <a:pos x="86" y="50"/>
                </a:cxn>
                <a:cxn ang="0">
                  <a:pos x="0" y="0"/>
                </a:cxn>
                <a:cxn ang="0">
                  <a:pos x="28" y="50"/>
                </a:cxn>
              </a:cxnLst>
              <a:rect l="0" t="0" r="r" b="b"/>
              <a:pathLst>
                <a:path w="86" h="51">
                  <a:moveTo>
                    <a:pt x="28" y="50"/>
                  </a:moveTo>
                  <a:lnTo>
                    <a:pt x="86" y="50"/>
                  </a:lnTo>
                  <a:lnTo>
                    <a:pt x="0" y="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auto">
            <a:xfrm>
              <a:off x="5263" y="-145"/>
              <a:ext cx="86" cy="51"/>
            </a:xfrm>
            <a:custGeom>
              <a:avLst/>
              <a:gdLst/>
              <a:ahLst/>
              <a:cxnLst>
                <a:cxn ang="0">
                  <a:pos x="28" y="50"/>
                </a:cxn>
                <a:cxn ang="0">
                  <a:pos x="86" y="50"/>
                </a:cxn>
                <a:cxn ang="0">
                  <a:pos x="0" y="0"/>
                </a:cxn>
                <a:cxn ang="0">
                  <a:pos x="28" y="50"/>
                </a:cxn>
              </a:cxnLst>
              <a:rect l="0" t="0" r="r" b="b"/>
              <a:pathLst>
                <a:path w="86" h="51">
                  <a:moveTo>
                    <a:pt x="28" y="50"/>
                  </a:moveTo>
                  <a:lnTo>
                    <a:pt x="86" y="50"/>
                  </a:lnTo>
                  <a:lnTo>
                    <a:pt x="0" y="0"/>
                  </a:lnTo>
                  <a:lnTo>
                    <a:pt x="28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auto">
            <a:xfrm>
              <a:off x="5263" y="-145"/>
              <a:ext cx="29" cy="102"/>
            </a:xfrm>
            <a:custGeom>
              <a:avLst/>
              <a:gdLst/>
              <a:ahLst/>
              <a:cxnLst>
                <a:cxn ang="0">
                  <a:pos x="28" y="5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28" y="50"/>
                </a:cxn>
              </a:cxnLst>
              <a:rect l="0" t="0" r="r" b="b"/>
              <a:pathLst>
                <a:path w="29" h="102">
                  <a:moveTo>
                    <a:pt x="28" y="5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auto">
            <a:xfrm>
              <a:off x="5263" y="-145"/>
              <a:ext cx="29" cy="102"/>
            </a:xfrm>
            <a:custGeom>
              <a:avLst/>
              <a:gdLst/>
              <a:ahLst/>
              <a:cxnLst>
                <a:cxn ang="0">
                  <a:pos x="28" y="5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28" y="50"/>
                </a:cxn>
              </a:cxnLst>
              <a:rect l="0" t="0" r="r" b="b"/>
              <a:pathLst>
                <a:path w="29" h="102">
                  <a:moveTo>
                    <a:pt x="28" y="5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28" y="5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auto">
            <a:xfrm>
              <a:off x="5263" y="-94"/>
              <a:ext cx="86" cy="5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1"/>
                </a:cxn>
                <a:cxn ang="0">
                  <a:pos x="86" y="0"/>
                </a:cxn>
                <a:cxn ang="0">
                  <a:pos x="28" y="0"/>
                </a:cxn>
              </a:cxnLst>
              <a:rect l="0" t="0" r="r" b="b"/>
              <a:pathLst>
                <a:path w="86" h="51">
                  <a:moveTo>
                    <a:pt x="28" y="0"/>
                  </a:moveTo>
                  <a:lnTo>
                    <a:pt x="0" y="51"/>
                  </a:lnTo>
                  <a:lnTo>
                    <a:pt x="8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5263" y="-94"/>
              <a:ext cx="86" cy="5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51"/>
                </a:cxn>
                <a:cxn ang="0">
                  <a:pos x="86" y="0"/>
                </a:cxn>
                <a:cxn ang="0">
                  <a:pos x="28" y="0"/>
                </a:cxn>
              </a:cxnLst>
              <a:rect l="0" t="0" r="r" b="b"/>
              <a:pathLst>
                <a:path w="86" h="51">
                  <a:moveTo>
                    <a:pt x="28" y="0"/>
                  </a:moveTo>
                  <a:lnTo>
                    <a:pt x="0" y="51"/>
                  </a:lnTo>
                  <a:lnTo>
                    <a:pt x="86" y="0"/>
                  </a:lnTo>
                  <a:lnTo>
                    <a:pt x="28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>
              <a:off x="5263" y="-94"/>
              <a:ext cx="86" cy="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51"/>
                </a:cxn>
              </a:cxnLst>
              <a:rect l="0" t="0" r="r" b="b"/>
              <a:pathLst>
                <a:path w="86" h="51">
                  <a:moveTo>
                    <a:pt x="86" y="0"/>
                  </a:moveTo>
                  <a:lnTo>
                    <a:pt x="0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auto">
            <a:xfrm>
              <a:off x="5263" y="-145"/>
              <a:ext cx="0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</a:cxnLst>
              <a:rect l="0" t="0" r="r" b="b"/>
              <a:pathLst>
                <a:path h="102">
                  <a:moveTo>
                    <a:pt x="0" y="0"/>
                  </a:moveTo>
                  <a:lnTo>
                    <a:pt x="0" y="10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auto">
            <a:xfrm>
              <a:off x="5263" y="-145"/>
              <a:ext cx="86" cy="51"/>
            </a:xfrm>
            <a:custGeom>
              <a:avLst/>
              <a:gdLst/>
              <a:ahLst/>
              <a:cxnLst>
                <a:cxn ang="0">
                  <a:pos x="86" y="50"/>
                </a:cxn>
                <a:cxn ang="0">
                  <a:pos x="0" y="0"/>
                </a:cxn>
              </a:cxnLst>
              <a:rect l="0" t="0" r="r" b="b"/>
              <a:pathLst>
                <a:path w="86" h="51">
                  <a:moveTo>
                    <a:pt x="86" y="5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auto">
            <a:xfrm>
              <a:off x="8853" y="-793"/>
              <a:ext cx="1" cy="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8"/>
                </a:cxn>
                <a:cxn ang="0">
                  <a:pos x="1" y="968"/>
                </a:cxn>
              </a:cxnLst>
              <a:rect l="0" t="0" r="r" b="b"/>
              <a:pathLst>
                <a:path w="1" h="968">
                  <a:moveTo>
                    <a:pt x="0" y="0"/>
                  </a:moveTo>
                  <a:lnTo>
                    <a:pt x="0" y="968"/>
                  </a:lnTo>
                  <a:lnTo>
                    <a:pt x="1" y="968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auto">
            <a:xfrm>
              <a:off x="5674" y="175"/>
              <a:ext cx="2" cy="537"/>
            </a:xfrm>
            <a:custGeom>
              <a:avLst/>
              <a:gdLst/>
              <a:ahLst/>
              <a:cxnLst>
                <a:cxn ang="0">
                  <a:pos x="0" y="537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537">
                  <a:moveTo>
                    <a:pt x="0" y="53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auto">
            <a:xfrm>
              <a:off x="6092" y="158"/>
              <a:ext cx="1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3"/>
                </a:cxn>
                <a:cxn ang="0">
                  <a:pos x="1" y="273"/>
                </a:cxn>
              </a:cxnLst>
              <a:rect l="0" t="0" r="r" b="b"/>
              <a:pathLst>
                <a:path w="1" h="273">
                  <a:moveTo>
                    <a:pt x="0" y="0"/>
                  </a:moveTo>
                  <a:lnTo>
                    <a:pt x="0" y="273"/>
                  </a:lnTo>
                  <a:lnTo>
                    <a:pt x="1" y="273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6042" y="431"/>
              <a:ext cx="102" cy="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0"/>
                </a:cxn>
              </a:cxnLst>
              <a:rect l="0" t="0" r="r" b="b"/>
              <a:pathLst>
                <a:path w="102">
                  <a:moveTo>
                    <a:pt x="101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auto">
            <a:xfrm>
              <a:off x="6092" y="431"/>
              <a:ext cx="52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51" y="0"/>
                </a:cxn>
              </a:cxnLst>
              <a:rect l="0" t="0" r="r" b="b"/>
              <a:pathLst>
                <a:path w="52" h="87">
                  <a:moveTo>
                    <a:pt x="0" y="86"/>
                  </a:moveTo>
                  <a:lnTo>
                    <a:pt x="51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6092" y="431"/>
              <a:ext cx="52" cy="8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86"/>
                </a:cxn>
                <a:cxn ang="0">
                  <a:pos x="51" y="0"/>
                </a:cxn>
                <a:cxn ang="0">
                  <a:pos x="0" y="28"/>
                </a:cxn>
              </a:cxnLst>
              <a:rect l="0" t="0" r="r" b="b"/>
              <a:pathLst>
                <a:path w="52" h="87">
                  <a:moveTo>
                    <a:pt x="0" y="28"/>
                  </a:moveTo>
                  <a:lnTo>
                    <a:pt x="0" y="86"/>
                  </a:lnTo>
                  <a:lnTo>
                    <a:pt x="5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auto">
            <a:xfrm>
              <a:off x="6092" y="431"/>
              <a:ext cx="52" cy="8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86"/>
                </a:cxn>
                <a:cxn ang="0">
                  <a:pos x="51" y="0"/>
                </a:cxn>
                <a:cxn ang="0">
                  <a:pos x="0" y="28"/>
                </a:cxn>
              </a:cxnLst>
              <a:rect l="0" t="0" r="r" b="b"/>
              <a:pathLst>
                <a:path w="52" h="87">
                  <a:moveTo>
                    <a:pt x="0" y="28"/>
                  </a:moveTo>
                  <a:lnTo>
                    <a:pt x="0" y="86"/>
                  </a:lnTo>
                  <a:lnTo>
                    <a:pt x="51" y="0"/>
                  </a:lnTo>
                  <a:lnTo>
                    <a:pt x="0" y="2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auto">
            <a:xfrm>
              <a:off x="6042" y="431"/>
              <a:ext cx="102" cy="29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101" y="0"/>
                </a:cxn>
                <a:cxn ang="0">
                  <a:pos x="0" y="0"/>
                </a:cxn>
                <a:cxn ang="0">
                  <a:pos x="50" y="28"/>
                </a:cxn>
              </a:cxnLst>
              <a:rect l="0" t="0" r="r" b="b"/>
              <a:pathLst>
                <a:path w="102" h="29">
                  <a:moveTo>
                    <a:pt x="50" y="28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auto">
            <a:xfrm>
              <a:off x="6042" y="431"/>
              <a:ext cx="102" cy="29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101" y="0"/>
                </a:cxn>
                <a:cxn ang="0">
                  <a:pos x="0" y="0"/>
                </a:cxn>
                <a:cxn ang="0">
                  <a:pos x="50" y="28"/>
                </a:cxn>
              </a:cxnLst>
              <a:rect l="0" t="0" r="r" b="b"/>
              <a:pathLst>
                <a:path w="102" h="29">
                  <a:moveTo>
                    <a:pt x="50" y="28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50" y="2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auto">
            <a:xfrm>
              <a:off x="6042" y="431"/>
              <a:ext cx="50" cy="87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0" y="0"/>
                </a:cxn>
                <a:cxn ang="0">
                  <a:pos x="50" y="86"/>
                </a:cxn>
                <a:cxn ang="0">
                  <a:pos x="50" y="28"/>
                </a:cxn>
              </a:cxnLst>
              <a:rect l="0" t="0" r="r" b="b"/>
              <a:pathLst>
                <a:path w="50" h="87">
                  <a:moveTo>
                    <a:pt x="50" y="28"/>
                  </a:moveTo>
                  <a:lnTo>
                    <a:pt x="0" y="0"/>
                  </a:lnTo>
                  <a:lnTo>
                    <a:pt x="50" y="86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47" name="Freeform 3"/>
            <p:cNvSpPr>
              <a:spLocks/>
            </p:cNvSpPr>
            <p:nvPr/>
          </p:nvSpPr>
          <p:spPr bwMode="auto">
            <a:xfrm>
              <a:off x="6042" y="431"/>
              <a:ext cx="50" cy="87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0" y="0"/>
                </a:cxn>
                <a:cxn ang="0">
                  <a:pos x="50" y="86"/>
                </a:cxn>
                <a:cxn ang="0">
                  <a:pos x="50" y="28"/>
                </a:cxn>
              </a:cxnLst>
              <a:rect l="0" t="0" r="r" b="b"/>
              <a:pathLst>
                <a:path w="50" h="87">
                  <a:moveTo>
                    <a:pt x="50" y="28"/>
                  </a:moveTo>
                  <a:lnTo>
                    <a:pt x="0" y="0"/>
                  </a:lnTo>
                  <a:lnTo>
                    <a:pt x="50" y="86"/>
                  </a:lnTo>
                  <a:lnTo>
                    <a:pt x="50" y="28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46" name="Freeform 2"/>
            <p:cNvSpPr>
              <a:spLocks/>
            </p:cNvSpPr>
            <p:nvPr/>
          </p:nvSpPr>
          <p:spPr bwMode="auto">
            <a:xfrm>
              <a:off x="6042" y="431"/>
              <a:ext cx="50" cy="87"/>
            </a:xfrm>
            <a:custGeom>
              <a:avLst/>
              <a:gdLst/>
              <a:ahLst/>
              <a:cxnLst>
                <a:cxn ang="0">
                  <a:pos x="50" y="86"/>
                </a:cxn>
                <a:cxn ang="0">
                  <a:pos x="0" y="0"/>
                </a:cxn>
              </a:cxnLst>
              <a:rect l="0" t="0" r="r" b="b"/>
              <a:pathLst>
                <a:path w="50" h="87">
                  <a:moveTo>
                    <a:pt x="50" y="86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7521" name="AutoShape 177"/>
          <p:cNvSpPr>
            <a:spLocks noChangeShapeType="1"/>
          </p:cNvSpPr>
          <p:nvPr/>
        </p:nvSpPr>
        <p:spPr bwMode="auto">
          <a:xfrm>
            <a:off x="5143504" y="142873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2" name="AutoShape 178"/>
          <p:cNvSpPr>
            <a:spLocks noChangeShapeType="1"/>
          </p:cNvSpPr>
          <p:nvPr/>
        </p:nvSpPr>
        <p:spPr bwMode="auto">
          <a:xfrm>
            <a:off x="2428860" y="178592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3" name="AutoShape 179"/>
          <p:cNvSpPr>
            <a:spLocks noChangeShapeType="1"/>
          </p:cNvSpPr>
          <p:nvPr/>
        </p:nvSpPr>
        <p:spPr bwMode="auto">
          <a:xfrm>
            <a:off x="6500826" y="178592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18" name="AutoShape 174"/>
          <p:cNvSpPr>
            <a:spLocks noChangeShapeType="1"/>
          </p:cNvSpPr>
          <p:nvPr/>
        </p:nvSpPr>
        <p:spPr bwMode="auto">
          <a:xfrm>
            <a:off x="3857620" y="178592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19" name="AutoShape 175"/>
          <p:cNvSpPr>
            <a:spLocks noChangeShapeType="1"/>
          </p:cNvSpPr>
          <p:nvPr/>
        </p:nvSpPr>
        <p:spPr bwMode="auto">
          <a:xfrm>
            <a:off x="6500826" y="142873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0" name="AutoShape 176"/>
          <p:cNvSpPr>
            <a:spLocks noChangeShapeType="1"/>
          </p:cNvSpPr>
          <p:nvPr/>
        </p:nvSpPr>
        <p:spPr bwMode="auto">
          <a:xfrm>
            <a:off x="5214942" y="178592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4" name="AutoShape 180"/>
          <p:cNvSpPr>
            <a:spLocks noChangeShapeType="1"/>
          </p:cNvSpPr>
          <p:nvPr/>
        </p:nvSpPr>
        <p:spPr bwMode="auto">
          <a:xfrm>
            <a:off x="2428860" y="142873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5" name="AutoShape 181"/>
          <p:cNvSpPr>
            <a:spLocks noChangeShapeType="1"/>
          </p:cNvSpPr>
          <p:nvPr/>
        </p:nvSpPr>
        <p:spPr bwMode="auto">
          <a:xfrm>
            <a:off x="3857620" y="1428736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526" name="Rectangle 182"/>
          <p:cNvSpPr>
            <a:spLocks noChangeArrowheads="1"/>
          </p:cNvSpPr>
          <p:nvPr/>
        </p:nvSpPr>
        <p:spPr bwMode="auto">
          <a:xfrm>
            <a:off x="0" y="476672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ORDEN DE EVACUACIÓN POR AULAS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527" name="Rectangle 183"/>
          <p:cNvSpPr>
            <a:spLocks noChangeArrowheads="1"/>
          </p:cNvSpPr>
          <p:nvPr/>
        </p:nvSpPr>
        <p:spPr bwMode="auto">
          <a:xfrm>
            <a:off x="0" y="1214422"/>
            <a:ext cx="7892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SALIDA A:           1º AULA 1               2º AULA 6          3º AULA 2           4º AULA 7           5º AULA 3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528" name="Rectangle 184"/>
          <p:cNvSpPr>
            <a:spLocks noChangeArrowheads="1"/>
          </p:cNvSpPr>
          <p:nvPr/>
        </p:nvSpPr>
        <p:spPr bwMode="auto">
          <a:xfrm>
            <a:off x="0" y="1573995"/>
            <a:ext cx="794352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SALIDA B:           1º AULA 8               2º AULA 9           3º AULA 4          4º AULA 10          5º AULA 5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529" name="Rectangle 185"/>
          <p:cNvSpPr>
            <a:spLocks noChangeArrowheads="1"/>
          </p:cNvSpPr>
          <p:nvPr/>
        </p:nvSpPr>
        <p:spPr bwMode="auto">
          <a:xfrm>
            <a:off x="0" y="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0" y="3286124"/>
            <a:ext cx="1357290" cy="1428760"/>
            <a:chOff x="651" y="-329"/>
            <a:chExt cx="1177" cy="793"/>
          </a:xfrm>
        </p:grpSpPr>
        <p:sp>
          <p:nvSpPr>
            <p:cNvPr id="57566" name="Freeform 222"/>
            <p:cNvSpPr>
              <a:spLocks/>
            </p:cNvSpPr>
            <p:nvPr/>
          </p:nvSpPr>
          <p:spPr bwMode="auto">
            <a:xfrm>
              <a:off x="651" y="-328"/>
              <a:ext cx="1105" cy="0"/>
            </a:xfrm>
            <a:custGeom>
              <a:avLst/>
              <a:gdLst/>
              <a:ahLst/>
              <a:cxnLst>
                <a:cxn ang="0">
                  <a:pos x="1105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105">
                  <a:moveTo>
                    <a:pt x="1105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5" name="Freeform 221"/>
            <p:cNvSpPr>
              <a:spLocks/>
            </p:cNvSpPr>
            <p:nvPr/>
          </p:nvSpPr>
          <p:spPr bwMode="auto">
            <a:xfrm>
              <a:off x="651" y="464"/>
              <a:ext cx="110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5" y="0"/>
                </a:cxn>
              </a:cxnLst>
              <a:rect l="0" t="0" r="r" b="b"/>
              <a:pathLst>
                <a:path w="1105">
                  <a:moveTo>
                    <a:pt x="0" y="0"/>
                  </a:moveTo>
                  <a:lnTo>
                    <a:pt x="1105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4" name="Freeform 220"/>
            <p:cNvSpPr>
              <a:spLocks/>
            </p:cNvSpPr>
            <p:nvPr/>
          </p:nvSpPr>
          <p:spPr bwMode="auto">
            <a:xfrm>
              <a:off x="651" y="-328"/>
              <a:ext cx="1" cy="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1" y="793"/>
                </a:cxn>
              </a:cxnLst>
              <a:rect l="0" t="0" r="r" b="b"/>
              <a:pathLst>
                <a:path w="1" h="792">
                  <a:moveTo>
                    <a:pt x="0" y="0"/>
                  </a:moveTo>
                  <a:lnTo>
                    <a:pt x="0" y="793"/>
                  </a:lnTo>
                  <a:lnTo>
                    <a:pt x="1" y="793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3" name="Freeform 219"/>
            <p:cNvSpPr>
              <a:spLocks/>
            </p:cNvSpPr>
            <p:nvPr/>
          </p:nvSpPr>
          <p:spPr bwMode="auto">
            <a:xfrm>
              <a:off x="1756" y="-328"/>
              <a:ext cx="0" cy="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3"/>
                </a:cxn>
                <a:cxn ang="0">
                  <a:pos x="0" y="0"/>
                </a:cxn>
              </a:cxnLst>
              <a:rect l="0" t="0" r="r" b="b"/>
              <a:pathLst>
                <a:path h="792">
                  <a:moveTo>
                    <a:pt x="0" y="0"/>
                  </a:moveTo>
                  <a:lnTo>
                    <a:pt x="0" y="793"/>
                  </a:ln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2" name="Freeform 218"/>
            <p:cNvSpPr>
              <a:spLocks/>
            </p:cNvSpPr>
            <p:nvPr/>
          </p:nvSpPr>
          <p:spPr bwMode="auto">
            <a:xfrm>
              <a:off x="1218" y="-193"/>
              <a:ext cx="0" cy="524"/>
            </a:xfrm>
            <a:custGeom>
              <a:avLst/>
              <a:gdLst/>
              <a:ahLst/>
              <a:cxnLst>
                <a:cxn ang="0">
                  <a:pos x="0" y="524"/>
                </a:cxn>
                <a:cxn ang="0">
                  <a:pos x="0" y="0"/>
                </a:cxn>
              </a:cxnLst>
              <a:rect l="0" t="0" r="r" b="b"/>
              <a:pathLst>
                <a:path h="524">
                  <a:moveTo>
                    <a:pt x="0" y="524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1" name="Freeform 217"/>
            <p:cNvSpPr>
              <a:spLocks/>
            </p:cNvSpPr>
            <p:nvPr/>
          </p:nvSpPr>
          <p:spPr bwMode="auto">
            <a:xfrm>
              <a:off x="1218" y="-193"/>
              <a:ext cx="538" cy="0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0" y="0"/>
                </a:cxn>
              </a:cxnLst>
              <a:rect l="0" t="0" r="r" b="b"/>
              <a:pathLst>
                <a:path w="538">
                  <a:moveTo>
                    <a:pt x="538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60" name="Freeform 216"/>
            <p:cNvSpPr>
              <a:spLocks/>
            </p:cNvSpPr>
            <p:nvPr/>
          </p:nvSpPr>
          <p:spPr bwMode="auto">
            <a:xfrm>
              <a:off x="1218" y="331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9" name="Freeform 215"/>
            <p:cNvSpPr>
              <a:spLocks/>
            </p:cNvSpPr>
            <p:nvPr/>
          </p:nvSpPr>
          <p:spPr bwMode="auto">
            <a:xfrm>
              <a:off x="1218" y="-170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8" name="Freeform 214"/>
            <p:cNvSpPr>
              <a:spLocks/>
            </p:cNvSpPr>
            <p:nvPr/>
          </p:nvSpPr>
          <p:spPr bwMode="auto">
            <a:xfrm>
              <a:off x="1218" y="-144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7" name="Freeform 213"/>
            <p:cNvSpPr>
              <a:spLocks/>
            </p:cNvSpPr>
            <p:nvPr/>
          </p:nvSpPr>
          <p:spPr bwMode="auto">
            <a:xfrm>
              <a:off x="1218" y="-117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6" name="Freeform 212"/>
            <p:cNvSpPr>
              <a:spLocks/>
            </p:cNvSpPr>
            <p:nvPr/>
          </p:nvSpPr>
          <p:spPr bwMode="auto">
            <a:xfrm>
              <a:off x="1218" y="-90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5" name="Freeform 211"/>
            <p:cNvSpPr>
              <a:spLocks/>
            </p:cNvSpPr>
            <p:nvPr/>
          </p:nvSpPr>
          <p:spPr bwMode="auto">
            <a:xfrm>
              <a:off x="1218" y="-63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4" name="Freeform 210"/>
            <p:cNvSpPr>
              <a:spLocks/>
            </p:cNvSpPr>
            <p:nvPr/>
          </p:nvSpPr>
          <p:spPr bwMode="auto">
            <a:xfrm>
              <a:off x="1218" y="-36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3" name="Freeform 209"/>
            <p:cNvSpPr>
              <a:spLocks/>
            </p:cNvSpPr>
            <p:nvPr/>
          </p:nvSpPr>
          <p:spPr bwMode="auto">
            <a:xfrm>
              <a:off x="1218" y="-9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2" name="Freeform 208"/>
            <p:cNvSpPr>
              <a:spLocks/>
            </p:cNvSpPr>
            <p:nvPr/>
          </p:nvSpPr>
          <p:spPr bwMode="auto">
            <a:xfrm>
              <a:off x="1218" y="17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1" name="Freeform 207"/>
            <p:cNvSpPr>
              <a:spLocks/>
            </p:cNvSpPr>
            <p:nvPr/>
          </p:nvSpPr>
          <p:spPr bwMode="auto">
            <a:xfrm>
              <a:off x="1218" y="44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50" name="Freeform 206"/>
            <p:cNvSpPr>
              <a:spLocks/>
            </p:cNvSpPr>
            <p:nvPr/>
          </p:nvSpPr>
          <p:spPr bwMode="auto">
            <a:xfrm>
              <a:off x="1218" y="70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9" name="Freeform 205"/>
            <p:cNvSpPr>
              <a:spLocks/>
            </p:cNvSpPr>
            <p:nvPr/>
          </p:nvSpPr>
          <p:spPr bwMode="auto">
            <a:xfrm>
              <a:off x="1218" y="98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8" name="Freeform 204"/>
            <p:cNvSpPr>
              <a:spLocks/>
            </p:cNvSpPr>
            <p:nvPr/>
          </p:nvSpPr>
          <p:spPr bwMode="auto">
            <a:xfrm>
              <a:off x="1218" y="124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7" name="Freeform 203"/>
            <p:cNvSpPr>
              <a:spLocks/>
            </p:cNvSpPr>
            <p:nvPr/>
          </p:nvSpPr>
          <p:spPr bwMode="auto">
            <a:xfrm>
              <a:off x="1218" y="152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6" name="Freeform 202"/>
            <p:cNvSpPr>
              <a:spLocks/>
            </p:cNvSpPr>
            <p:nvPr/>
          </p:nvSpPr>
          <p:spPr bwMode="auto">
            <a:xfrm>
              <a:off x="1218" y="178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5" name="Freeform 201"/>
            <p:cNvSpPr>
              <a:spLocks/>
            </p:cNvSpPr>
            <p:nvPr/>
          </p:nvSpPr>
          <p:spPr bwMode="auto">
            <a:xfrm>
              <a:off x="1218" y="205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4" name="Freeform 200"/>
            <p:cNvSpPr>
              <a:spLocks/>
            </p:cNvSpPr>
            <p:nvPr/>
          </p:nvSpPr>
          <p:spPr bwMode="auto">
            <a:xfrm>
              <a:off x="1218" y="232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3" name="Freeform 199"/>
            <p:cNvSpPr>
              <a:spLocks/>
            </p:cNvSpPr>
            <p:nvPr/>
          </p:nvSpPr>
          <p:spPr bwMode="auto">
            <a:xfrm>
              <a:off x="1218" y="259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2" name="Freeform 198"/>
            <p:cNvSpPr>
              <a:spLocks/>
            </p:cNvSpPr>
            <p:nvPr/>
          </p:nvSpPr>
          <p:spPr bwMode="auto">
            <a:xfrm>
              <a:off x="1218" y="285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1" name="Freeform 197"/>
            <p:cNvSpPr>
              <a:spLocks/>
            </p:cNvSpPr>
            <p:nvPr/>
          </p:nvSpPr>
          <p:spPr bwMode="auto">
            <a:xfrm>
              <a:off x="1218" y="313"/>
              <a:ext cx="5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8" y="0"/>
                </a:cxn>
              </a:cxnLst>
              <a:rect l="0" t="0" r="r" b="b"/>
              <a:pathLst>
                <a:path w="538">
                  <a:moveTo>
                    <a:pt x="0" y="0"/>
                  </a:moveTo>
                  <a:lnTo>
                    <a:pt x="538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40" name="Freeform 196"/>
            <p:cNvSpPr>
              <a:spLocks/>
            </p:cNvSpPr>
            <p:nvPr/>
          </p:nvSpPr>
          <p:spPr bwMode="auto">
            <a:xfrm>
              <a:off x="1552" y="73"/>
              <a:ext cx="275" cy="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0"/>
                </a:cxn>
              </a:cxnLst>
              <a:rect l="0" t="0" r="r" b="b"/>
              <a:pathLst>
                <a:path w="275">
                  <a:moveTo>
                    <a:pt x="274" y="0"/>
                  </a:moveTo>
                  <a:lnTo>
                    <a:pt x="0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9" name="Freeform 195"/>
            <p:cNvSpPr>
              <a:spLocks/>
            </p:cNvSpPr>
            <p:nvPr/>
          </p:nvSpPr>
          <p:spPr bwMode="auto">
            <a:xfrm>
              <a:off x="1552" y="21"/>
              <a:ext cx="0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</a:cxnLst>
              <a:rect l="0" t="0" r="r" b="b"/>
              <a:pathLst>
                <a:path h="103">
                  <a:moveTo>
                    <a:pt x="0" y="0"/>
                  </a:moveTo>
                  <a:lnTo>
                    <a:pt x="0" y="103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8" name="Freeform 194"/>
            <p:cNvSpPr>
              <a:spLocks/>
            </p:cNvSpPr>
            <p:nvPr/>
          </p:nvSpPr>
          <p:spPr bwMode="auto">
            <a:xfrm>
              <a:off x="1466" y="73"/>
              <a:ext cx="8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51"/>
                </a:cxn>
              </a:cxnLst>
              <a:rect l="0" t="0" r="r" b="b"/>
              <a:pathLst>
                <a:path w="86" h="51">
                  <a:moveTo>
                    <a:pt x="0" y="0"/>
                  </a:moveTo>
                  <a:lnTo>
                    <a:pt x="86" y="51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7" name="Freeform 193"/>
            <p:cNvSpPr>
              <a:spLocks/>
            </p:cNvSpPr>
            <p:nvPr/>
          </p:nvSpPr>
          <p:spPr bwMode="auto">
            <a:xfrm>
              <a:off x="1524" y="21"/>
              <a:ext cx="28" cy="10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103"/>
                </a:cxn>
                <a:cxn ang="0">
                  <a:pos x="28" y="0"/>
                </a:cxn>
                <a:cxn ang="0">
                  <a:pos x="0" y="51"/>
                </a:cxn>
              </a:cxnLst>
              <a:rect l="0" t="0" r="r" b="b"/>
              <a:pathLst>
                <a:path w="28" h="103">
                  <a:moveTo>
                    <a:pt x="0" y="51"/>
                  </a:moveTo>
                  <a:lnTo>
                    <a:pt x="28" y="103"/>
                  </a:lnTo>
                  <a:lnTo>
                    <a:pt x="2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6" name="Freeform 192"/>
            <p:cNvSpPr>
              <a:spLocks/>
            </p:cNvSpPr>
            <p:nvPr/>
          </p:nvSpPr>
          <p:spPr bwMode="auto">
            <a:xfrm>
              <a:off x="1524" y="21"/>
              <a:ext cx="28" cy="10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103"/>
                </a:cxn>
                <a:cxn ang="0">
                  <a:pos x="28" y="0"/>
                </a:cxn>
                <a:cxn ang="0">
                  <a:pos x="0" y="51"/>
                </a:cxn>
              </a:cxnLst>
              <a:rect l="0" t="0" r="r" b="b"/>
              <a:pathLst>
                <a:path w="28" h="103">
                  <a:moveTo>
                    <a:pt x="0" y="51"/>
                  </a:moveTo>
                  <a:lnTo>
                    <a:pt x="28" y="103"/>
                  </a:lnTo>
                  <a:lnTo>
                    <a:pt x="28" y="0"/>
                  </a:lnTo>
                  <a:lnTo>
                    <a:pt x="0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5" name="Freeform 191"/>
            <p:cNvSpPr>
              <a:spLocks/>
            </p:cNvSpPr>
            <p:nvPr/>
          </p:nvSpPr>
          <p:spPr bwMode="auto">
            <a:xfrm>
              <a:off x="1466" y="21"/>
              <a:ext cx="86" cy="52"/>
            </a:xfrm>
            <a:custGeom>
              <a:avLst/>
              <a:gdLst/>
              <a:ahLst/>
              <a:cxnLst>
                <a:cxn ang="0">
                  <a:pos x="57" y="51"/>
                </a:cxn>
                <a:cxn ang="0">
                  <a:pos x="86" y="0"/>
                </a:cxn>
                <a:cxn ang="0">
                  <a:pos x="0" y="51"/>
                </a:cxn>
                <a:cxn ang="0">
                  <a:pos x="57" y="51"/>
                </a:cxn>
              </a:cxnLst>
              <a:rect l="0" t="0" r="r" b="b"/>
              <a:pathLst>
                <a:path w="86" h="52">
                  <a:moveTo>
                    <a:pt x="57" y="51"/>
                  </a:moveTo>
                  <a:lnTo>
                    <a:pt x="86" y="0"/>
                  </a:lnTo>
                  <a:lnTo>
                    <a:pt x="0" y="51"/>
                  </a:lnTo>
                  <a:lnTo>
                    <a:pt x="57" y="51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4" name="Freeform 190"/>
            <p:cNvSpPr>
              <a:spLocks/>
            </p:cNvSpPr>
            <p:nvPr/>
          </p:nvSpPr>
          <p:spPr bwMode="auto">
            <a:xfrm>
              <a:off x="1466" y="21"/>
              <a:ext cx="86" cy="52"/>
            </a:xfrm>
            <a:custGeom>
              <a:avLst/>
              <a:gdLst/>
              <a:ahLst/>
              <a:cxnLst>
                <a:cxn ang="0">
                  <a:pos x="57" y="51"/>
                </a:cxn>
                <a:cxn ang="0">
                  <a:pos x="86" y="0"/>
                </a:cxn>
                <a:cxn ang="0">
                  <a:pos x="0" y="51"/>
                </a:cxn>
                <a:cxn ang="0">
                  <a:pos x="57" y="51"/>
                </a:cxn>
              </a:cxnLst>
              <a:rect l="0" t="0" r="r" b="b"/>
              <a:pathLst>
                <a:path w="86" h="52">
                  <a:moveTo>
                    <a:pt x="57" y="51"/>
                  </a:moveTo>
                  <a:lnTo>
                    <a:pt x="86" y="0"/>
                  </a:lnTo>
                  <a:lnTo>
                    <a:pt x="0" y="51"/>
                  </a:lnTo>
                  <a:lnTo>
                    <a:pt x="57" y="51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3" name="Freeform 189"/>
            <p:cNvSpPr>
              <a:spLocks/>
            </p:cNvSpPr>
            <p:nvPr/>
          </p:nvSpPr>
          <p:spPr bwMode="auto">
            <a:xfrm>
              <a:off x="1466" y="73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F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2" name="Freeform 188"/>
            <p:cNvSpPr>
              <a:spLocks/>
            </p:cNvSpPr>
            <p:nvPr/>
          </p:nvSpPr>
          <p:spPr bwMode="auto">
            <a:xfrm>
              <a:off x="1466" y="73"/>
              <a:ext cx="86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86" y="51"/>
                </a:cxn>
                <a:cxn ang="0">
                  <a:pos x="57" y="0"/>
                </a:cxn>
              </a:cxnLst>
              <a:rect l="0" t="0" r="r" b="b"/>
              <a:pathLst>
                <a:path w="86" h="51">
                  <a:moveTo>
                    <a:pt x="57" y="0"/>
                  </a:moveTo>
                  <a:lnTo>
                    <a:pt x="0" y="0"/>
                  </a:lnTo>
                  <a:lnTo>
                    <a:pt x="86" y="51"/>
                  </a:lnTo>
                  <a:lnTo>
                    <a:pt x="57" y="0"/>
                  </a:lnTo>
                </a:path>
              </a:pathLst>
            </a:custGeom>
            <a:noFill/>
            <a:ln w="762">
              <a:solidFill>
                <a:srgbClr val="00F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31" name="Freeform 187"/>
            <p:cNvSpPr>
              <a:spLocks/>
            </p:cNvSpPr>
            <p:nvPr/>
          </p:nvSpPr>
          <p:spPr bwMode="auto">
            <a:xfrm>
              <a:off x="1466" y="21"/>
              <a:ext cx="86" cy="5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86" y="0"/>
                </a:cxn>
              </a:cxnLst>
              <a:rect l="0" t="0" r="r" b="b"/>
              <a:pathLst>
                <a:path w="86" h="52">
                  <a:moveTo>
                    <a:pt x="0" y="51"/>
                  </a:moveTo>
                  <a:lnTo>
                    <a:pt x="86" y="0"/>
                  </a:lnTo>
                </a:path>
              </a:pathLst>
            </a:custGeom>
            <a:noFill/>
            <a:ln w="762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7568" name="Rectangle 224"/>
          <p:cNvSpPr>
            <a:spLocks noChangeArrowheads="1"/>
          </p:cNvSpPr>
          <p:nvPr/>
        </p:nvSpPr>
        <p:spPr bwMode="auto">
          <a:xfrm>
            <a:off x="5286380" y="5509455"/>
            <a:ext cx="10715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SALIDA B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8" name="227 Rectángulo"/>
          <p:cNvSpPr/>
          <p:nvPr/>
        </p:nvSpPr>
        <p:spPr>
          <a:xfrm>
            <a:off x="0" y="3214686"/>
            <a:ext cx="106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SALIDA A</a:t>
            </a:r>
            <a:endParaRPr lang="es-ES" b="1" dirty="0" smtClean="0">
              <a:latin typeface="Arial" pitchFamily="34" charset="0"/>
            </a:endParaRPr>
          </a:p>
        </p:txBody>
      </p:sp>
      <p:sp>
        <p:nvSpPr>
          <p:cNvPr id="229" name="228 Rectángulo"/>
          <p:cNvSpPr/>
          <p:nvPr/>
        </p:nvSpPr>
        <p:spPr>
          <a:xfrm>
            <a:off x="1428728" y="2571744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AULA 1 </a:t>
            </a:r>
            <a:endParaRPr lang="es-ES" dirty="0"/>
          </a:p>
        </p:txBody>
      </p:sp>
      <p:sp>
        <p:nvSpPr>
          <p:cNvPr id="57569" name="Rectangle 225"/>
          <p:cNvSpPr>
            <a:spLocks noChangeArrowheads="1"/>
          </p:cNvSpPr>
          <p:nvPr/>
        </p:nvSpPr>
        <p:spPr bwMode="auto">
          <a:xfrm>
            <a:off x="2643174" y="2493117"/>
            <a:ext cx="7572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2679700" algn="l"/>
                <a:tab pos="3378200" algn="l"/>
                <a:tab pos="3975100" algn="l"/>
                <a:tab pos="4775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AULA 2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AULA 3 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SERVICIOS </a:t>
            </a:r>
            <a:r>
              <a:rPr lang="es-E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AULA 4	       AULA 5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570" name="Rectangle 226"/>
          <p:cNvSpPr>
            <a:spLocks noChangeArrowheads="1"/>
          </p:cNvSpPr>
          <p:nvPr/>
        </p:nvSpPr>
        <p:spPr bwMode="auto">
          <a:xfrm>
            <a:off x="1428728" y="5214950"/>
            <a:ext cx="7531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2679700" algn="l"/>
                <a:tab pos="4076700" algn="l"/>
                <a:tab pos="4775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AULA 6 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AULA 7 	AULA 8 	                   AULA 9 	AULA 10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1" name="23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931224" cy="5953848"/>
          </a:xfrm>
        </p:spPr>
        <p:txBody>
          <a:bodyPr>
            <a:normAutofit/>
          </a:bodyPr>
          <a:lstStyle/>
          <a:p>
            <a:r>
              <a:rPr lang="es-ES" b="1" dirty="0" smtClean="0"/>
              <a:t>Artículo. 187</a:t>
            </a:r>
          </a:p>
          <a:p>
            <a:pPr algn="just">
              <a:buFontTx/>
              <a:buNone/>
            </a:pPr>
            <a:r>
              <a:rPr lang="es-ES" sz="3200" dirty="0" smtClean="0"/>
              <a:t>   </a:t>
            </a:r>
            <a:r>
              <a:rPr lang="es-ES" dirty="0" smtClean="0"/>
              <a:t>El empleador tendrá la responsabilidad de formar unidades entrenadas en la lucha contra el fuego. A tal efecto deberá capacitar a la totalidad o parte de su personal y el mismo será instruido en el manejo correcto de los distintos equipos contra incendios y se planificarán las medidas necesarias para el control de  emergencias y evacuaciones. Se exigirá un registro donde consten las distintas acciones proyectadas y la nómina del personal afectado a las mismas. La intensidad del entrenamiento estará relacionada con los riesgos de cada lugar. 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PROTECCIÓN CONTRA INCENDIOS</a:t>
            </a:r>
            <a:endParaRPr lang="es-AR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pPr algn="just"/>
            <a:endParaRPr lang="es-ES" sz="4000" dirty="0" smtClean="0"/>
          </a:p>
          <a:p>
            <a:pPr algn="just"/>
            <a:r>
              <a:rPr lang="es-ES" sz="3600" dirty="0" smtClean="0"/>
              <a:t>Comprende el conjunto de condiciones de construcción, instalación y equipamiento que se deben observar en todos los edificios, aún para trabajos fuera de éstos y en la medida en que las tareas lo requieran.</a:t>
            </a:r>
          </a:p>
          <a:p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 a cumplimentar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Dificultar la iniciación de incendios.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Evitar la propagación del fuego y los efectos de los gases tóxicos.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Asegurar la evacuación de las personas.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Facilitar el acceso y la tarea de extinción del personal de Bomberos.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Proveer las instalaciones de detección y extinción.</a:t>
            </a:r>
          </a:p>
          <a:p>
            <a:pPr algn="just"/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/>
          <a:lstStyle/>
          <a:p>
            <a:r>
              <a:rPr lang="es-ES" b="1" dirty="0" smtClean="0"/>
              <a:t>Condiciones de Situación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00400"/>
          </a:xfrm>
        </p:spPr>
        <p:txBody>
          <a:bodyPr/>
          <a:lstStyle/>
          <a:p>
            <a:pPr algn="just"/>
            <a:endParaRPr lang="es-ES" sz="4400" dirty="0" smtClean="0"/>
          </a:p>
          <a:p>
            <a:r>
              <a:rPr lang="es-ES" sz="4000" dirty="0" smtClean="0"/>
              <a:t>Son el conjunto de condiciones que deben poseer los edificios en cuanto a su ubicación y disposición.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Condiciones de Construcción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7704856" cy="436967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s-ES" sz="3600" dirty="0" smtClean="0"/>
          </a:p>
          <a:p>
            <a:r>
              <a:rPr lang="es-ES" sz="3600" dirty="0" smtClean="0"/>
              <a:t>Son los requerimientos constructivos que deben poseer las edificaciones, que están directamente relacionados con las características del riesgo de los sectores de incendio.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496" y="6525344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accent2">
                    <a:lumMod val="50000"/>
                  </a:schemeClr>
                </a:solidFill>
              </a:rPr>
              <a:t>Comisión de Infraestructura </a:t>
            </a:r>
            <a:r>
              <a:rPr lang="es-AR" sz="1200" b="1" dirty="0" smtClean="0">
                <a:solidFill>
                  <a:schemeClr val="accent2">
                    <a:lumMod val="50000"/>
                  </a:schemeClr>
                </a:solidFill>
              </a:rPr>
              <a:t>| AGMER C.D.C.</a:t>
            </a:r>
            <a:endParaRPr lang="es-A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243408"/>
            <a:ext cx="1170434" cy="1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343</TotalTime>
  <Words>2104</Words>
  <Application>Microsoft Office PowerPoint</Application>
  <PresentationFormat>Presentación en pantalla (4:3)</PresentationFormat>
  <Paragraphs>238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Austin</vt:lpstr>
      <vt:lpstr>PLAN DE EMERGENCIA Y EVACUACIÓN</vt:lpstr>
      <vt:lpstr>            Ley de Seguridad e Higiene </vt:lpstr>
      <vt:lpstr>   Ley Nacional Nº 19.587</vt:lpstr>
      <vt:lpstr>Diapositiva 4</vt:lpstr>
      <vt:lpstr>PROTECCIÓN CONTRA INCENDIOS</vt:lpstr>
      <vt:lpstr>Diapositiva 6</vt:lpstr>
      <vt:lpstr>Objetivos a cumplimentar</vt:lpstr>
      <vt:lpstr>Condiciones de Situación</vt:lpstr>
      <vt:lpstr>Condiciones de Construcción</vt:lpstr>
      <vt:lpstr>Condiciones de Extinción</vt:lpstr>
      <vt:lpstr>Evacuación</vt:lpstr>
      <vt:lpstr>Diapositiva 12</vt:lpstr>
      <vt:lpstr>Diapositiva 13</vt:lpstr>
      <vt:lpstr>        Consideraciones sobre la Evacuación</vt:lpstr>
      <vt:lpstr>Diapositiva 15</vt:lpstr>
      <vt:lpstr>Diapositiva 16</vt:lpstr>
      <vt:lpstr>Diapositiva 17</vt:lpstr>
      <vt:lpstr>Diapositiva 18</vt:lpstr>
      <vt:lpstr>Plan de emergencia</vt:lpstr>
      <vt:lpstr>Diapositiva 20</vt:lpstr>
      <vt:lpstr>Diapositiva 21</vt:lpstr>
      <vt:lpstr>Diapositiva 22</vt:lpstr>
      <vt:lpstr>Diapositiva 23</vt:lpstr>
      <vt:lpstr>OBJETIVOS DEL PLAN</vt:lpstr>
      <vt:lpstr>Diapositiva 25</vt:lpstr>
      <vt:lpstr>Identificación del Centro</vt:lpstr>
      <vt:lpstr>Roles de Evacuación</vt:lpstr>
      <vt:lpstr>Responsables del Plan</vt:lpstr>
      <vt:lpstr>Diapositiva 29</vt:lpstr>
      <vt:lpstr>Comunicaciones</vt:lpstr>
      <vt:lpstr>  Jefes de Planta o Sector</vt:lpstr>
      <vt:lpstr>Equipo de Extinción</vt:lpstr>
      <vt:lpstr>Equipo de Primeros Auxilios</vt:lpstr>
      <vt:lpstr>Equipos de Apoyo</vt:lpstr>
      <vt:lpstr>Diapositiva 35</vt:lpstr>
      <vt:lpstr>Diapositiva 36</vt:lpstr>
      <vt:lpstr>Variaciones según horario y nivel de actividad</vt:lpstr>
      <vt:lpstr>Diapositiva 38</vt:lpstr>
      <vt:lpstr>Diapositiva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EVACUACIÓN</dc:title>
  <dc:creator>telefonica</dc:creator>
  <cp:lastModifiedBy>Samsung</cp:lastModifiedBy>
  <cp:revision>64</cp:revision>
  <dcterms:created xsi:type="dcterms:W3CDTF">2011-04-08T19:35:54Z</dcterms:created>
  <dcterms:modified xsi:type="dcterms:W3CDTF">2014-05-20T13:52:18Z</dcterms:modified>
</cp:coreProperties>
</file>