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2"/>
  </p:notesMasterIdLst>
  <p:handoutMasterIdLst>
    <p:handoutMasterId r:id="rId23"/>
  </p:handoutMasterIdLst>
  <p:sldIdLst>
    <p:sldId id="257" r:id="rId2"/>
    <p:sldId id="264" r:id="rId3"/>
    <p:sldId id="267" r:id="rId4"/>
    <p:sldId id="268" r:id="rId5"/>
    <p:sldId id="258" r:id="rId6"/>
    <p:sldId id="271" r:id="rId7"/>
    <p:sldId id="270" r:id="rId8"/>
    <p:sldId id="272" r:id="rId9"/>
    <p:sldId id="274" r:id="rId10"/>
    <p:sldId id="260" r:id="rId11"/>
    <p:sldId id="275" r:id="rId12"/>
    <p:sldId id="278" r:id="rId13"/>
    <p:sldId id="277" r:id="rId14"/>
    <p:sldId id="281" r:id="rId15"/>
    <p:sldId id="280" r:id="rId16"/>
    <p:sldId id="286" r:id="rId17"/>
    <p:sldId id="284" r:id="rId18"/>
    <p:sldId id="283" r:id="rId19"/>
    <p:sldId id="285" r:id="rId20"/>
    <p:sldId id="263" r:id="rId21"/>
  </p:sldIdLst>
  <p:sldSz cx="9144000" cy="6858000" type="screen4x3"/>
  <p:notesSz cx="6797675"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8551" autoAdjust="0"/>
  </p:normalViewPr>
  <p:slideViewPr>
    <p:cSldViewPr>
      <p:cViewPr>
        <p:scale>
          <a:sx n="123" d="100"/>
          <a:sy n="123" d="100"/>
        </p:scale>
        <p:origin x="-128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DEA879F-452A-4E84-8B6A-9D7378E7B1BB}" type="datetimeFigureOut">
              <a:rPr lang="es-AR" smtClean="0"/>
              <a:pPr/>
              <a:t>27/03/2017</a:t>
            </a:fld>
            <a:endParaRPr lang="es-AR"/>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D3AE87-6410-4E14-B7E3-34DA1BB3001B}" type="slidenum">
              <a:rPr lang="es-AR" smtClean="0"/>
              <a:pPr/>
              <a:t>‹Nº›</a:t>
            </a:fld>
            <a:endParaRPr lang="es-AR"/>
          </a:p>
        </p:txBody>
      </p:sp>
    </p:spTree>
    <p:extLst>
      <p:ext uri="{BB962C8B-B14F-4D97-AF65-F5344CB8AC3E}">
        <p14:creationId xmlns:p14="http://schemas.microsoft.com/office/powerpoint/2010/main" val="4056725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38E7AFF-2969-4F6F-BE6E-51215DFE66C8}" type="datetimeFigureOut">
              <a:rPr lang="es-AR" smtClean="0"/>
              <a:pPr/>
              <a:t>27/03/2017</a:t>
            </a:fld>
            <a:endParaRPr lang="es-AR"/>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42DD82-CA53-42B4-9967-E2C102D16687}" type="slidenum">
              <a:rPr lang="es-AR" smtClean="0"/>
              <a:pPr/>
              <a:t>‹Nº›</a:t>
            </a:fld>
            <a:endParaRPr lang="es-AR"/>
          </a:p>
        </p:txBody>
      </p:sp>
    </p:spTree>
    <p:extLst>
      <p:ext uri="{BB962C8B-B14F-4D97-AF65-F5344CB8AC3E}">
        <p14:creationId xmlns:p14="http://schemas.microsoft.com/office/powerpoint/2010/main" val="603369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65A80D26-CD0B-4AEA-B455-626E26216C2A}" type="datetime1">
              <a:rPr lang="es-AR" smtClean="0"/>
              <a:pPr/>
              <a:t>27/03/2017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0A6BF3A5-AA98-4175-B05B-87A60A64404D}" type="datetime1">
              <a:rPr lang="es-AR" smtClean="0"/>
              <a:pPr/>
              <a:t>27/03/2017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B788EC79-BD14-4987-91A5-118B85CF2CE1}" type="datetime1">
              <a:rPr lang="es-AR" smtClean="0"/>
              <a:pPr/>
              <a:t>27/03/2017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43D0C9A-F70E-4010-AB52-8168AE3D30EE}" type="datetime1">
              <a:rPr lang="es-AR" smtClean="0"/>
              <a:pPr/>
              <a:t>27/03/2017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50207E-2C55-4F80-A141-64CAFA21CA9A}" type="datetime1">
              <a:rPr lang="es-AR" smtClean="0"/>
              <a:pPr/>
              <a:t>27/03/2017</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0731D1C-8618-4061-AC72-F0A87BF4217E}" type="datetime1">
              <a:rPr lang="es-AR" smtClean="0"/>
              <a:pPr/>
              <a:t>27/03/2017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C1682F2-36B7-46BE-89D3-B47A640DBE29}" type="datetime1">
              <a:rPr lang="es-AR" smtClean="0"/>
              <a:pPr/>
              <a:t>27/03/2017</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8B0A8FC7-D795-4486-BBCD-7DABD24E94D7}" type="datetime1">
              <a:rPr lang="es-AR" smtClean="0"/>
              <a:pPr/>
              <a:t>27/03/2017</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EF4550-2867-45B3-A5F6-C0F06ACEB39D}" type="datetime1">
              <a:rPr lang="es-AR" smtClean="0"/>
              <a:pPr/>
              <a:t>27/03/2017</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D9D567-BD8C-4B36-92A6-99B4F4BECF79}" type="datetime1">
              <a:rPr lang="es-AR" smtClean="0"/>
              <a:pPr/>
              <a:t>27/03/2017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8E375B-5D1A-4AF9-913E-F9A5E15399AA}" type="datetime1">
              <a:rPr lang="es-AR" smtClean="0"/>
              <a:pPr/>
              <a:t>27/03/2017</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AA0848B-E1B1-44F3-B4EF-266EA89556FE}"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E9FDA-C298-4126-A062-4E361B947C68}" type="datetime1">
              <a:rPr lang="es-AR" smtClean="0"/>
              <a:pPr/>
              <a:t>27/03/2017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0848B-E1B1-44F3-B4EF-266EA89556FE}"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ctrTitle"/>
          </p:nvPr>
        </p:nvSpPr>
        <p:spPr>
          <a:xfrm>
            <a:off x="571472" y="571480"/>
            <a:ext cx="7886728" cy="2455152"/>
          </a:xfrm>
        </p:spPr>
        <p:txBody>
          <a:bodyPr>
            <a:normAutofit fontScale="90000"/>
          </a:bodyPr>
          <a:lstStyle/>
          <a:p>
            <a:r>
              <a:rPr lang="es-AR" sz="4900" b="1" dirty="0" smtClean="0">
                <a:solidFill>
                  <a:schemeClr val="tx2">
                    <a:lumMod val="60000"/>
                    <a:lumOff val="40000"/>
                  </a:schemeClr>
                </a:solidFill>
                <a:effectLst>
                  <a:outerShdw blurRad="38100" dist="38100" dir="2700000" algn="tl">
                    <a:srgbClr val="000000">
                      <a:alpha val="43137"/>
                    </a:srgbClr>
                  </a:outerShdw>
                </a:effectLst>
              </a:rPr>
              <a:t>Balance de un año de restauración neoliberal en la educación argentina </a:t>
            </a:r>
            <a:r>
              <a:rPr lang="es-AR" sz="4900" dirty="0" smtClean="0">
                <a:solidFill>
                  <a:schemeClr val="tx2">
                    <a:lumMod val="60000"/>
                    <a:lumOff val="40000"/>
                  </a:schemeClr>
                </a:solidFill>
                <a:effectLst>
                  <a:outerShdw blurRad="38100" dist="38100" dir="2700000" algn="tl">
                    <a:srgbClr val="000000">
                      <a:alpha val="43137"/>
                    </a:srgbClr>
                  </a:outerShdw>
                </a:effectLst>
              </a:rPr>
              <a:t/>
            </a:r>
            <a:br>
              <a:rPr lang="es-AR" sz="4900" dirty="0" smtClean="0">
                <a:solidFill>
                  <a:schemeClr val="tx2">
                    <a:lumMod val="60000"/>
                    <a:lumOff val="40000"/>
                  </a:schemeClr>
                </a:solidFill>
                <a:effectLst>
                  <a:outerShdw blurRad="38100" dist="38100" dir="2700000" algn="tl">
                    <a:srgbClr val="000000">
                      <a:alpha val="43137"/>
                    </a:srgbClr>
                  </a:outerShdw>
                </a:effectLst>
              </a:rPr>
            </a:br>
            <a:r>
              <a:rPr lang="es-AR" b="1" dirty="0" smtClean="0">
                <a:solidFill>
                  <a:schemeClr val="tx2">
                    <a:lumMod val="60000"/>
                    <a:lumOff val="40000"/>
                  </a:schemeClr>
                </a:solidFill>
                <a:effectLst>
                  <a:outerShdw blurRad="38100" dist="38100" dir="2700000" algn="tl">
                    <a:srgbClr val="000000">
                      <a:alpha val="43137"/>
                    </a:srgbClr>
                  </a:outerShdw>
                </a:effectLst>
              </a:rPr>
              <a:t> </a:t>
            </a:r>
            <a:endParaRPr lang="es-AR" dirty="0">
              <a:solidFill>
                <a:schemeClr val="tx2">
                  <a:lumMod val="60000"/>
                  <a:lumOff val="40000"/>
                </a:schemeClr>
              </a:solidFill>
              <a:effectLst>
                <a:outerShdw blurRad="38100" dist="38100" dir="2700000" algn="tl">
                  <a:srgbClr val="000000">
                    <a:alpha val="43137"/>
                  </a:srgbClr>
                </a:outerShdw>
              </a:effectLst>
            </a:endParaRPr>
          </a:p>
        </p:txBody>
      </p:sp>
      <p:sp>
        <p:nvSpPr>
          <p:cNvPr id="5" name="4 Rectángulo"/>
          <p:cNvSpPr/>
          <p:nvPr/>
        </p:nvSpPr>
        <p:spPr>
          <a:xfrm>
            <a:off x="2123728" y="4098201"/>
            <a:ext cx="4896544" cy="830997"/>
          </a:xfrm>
          <a:prstGeom prst="rect">
            <a:avLst/>
          </a:prstGeom>
        </p:spPr>
        <p:txBody>
          <a:bodyPr wrap="square">
            <a:spAutoFit/>
          </a:bodyPr>
          <a:lstStyle/>
          <a:p>
            <a:pPr algn="ctr"/>
            <a:r>
              <a:rPr lang="es-AR" sz="2400" b="1" dirty="0" smtClean="0">
                <a:solidFill>
                  <a:schemeClr val="tx2">
                    <a:lumMod val="60000"/>
                    <a:lumOff val="40000"/>
                  </a:schemeClr>
                </a:solidFill>
                <a:effectLst>
                  <a:outerShdw blurRad="38100" dist="38100" dir="2700000" algn="tl">
                    <a:srgbClr val="000000">
                      <a:alpha val="43137"/>
                    </a:srgbClr>
                  </a:outerShdw>
                </a:effectLst>
              </a:rPr>
              <a:t>INFORME PERIÓDICO</a:t>
            </a:r>
          </a:p>
          <a:p>
            <a:pPr algn="ctr"/>
            <a:r>
              <a:rPr lang="es-AR" sz="2400" b="1" dirty="0" smtClean="0">
                <a:solidFill>
                  <a:schemeClr val="tx2">
                    <a:lumMod val="60000"/>
                    <a:lumOff val="40000"/>
                  </a:schemeClr>
                </a:solidFill>
                <a:effectLst>
                  <a:outerShdw blurRad="38100" dist="38100" dir="2700000" algn="tl">
                    <a:srgbClr val="000000">
                      <a:alpha val="43137"/>
                    </a:srgbClr>
                  </a:outerShdw>
                </a:effectLst>
              </a:rPr>
              <a:t>Febrero 2016</a:t>
            </a:r>
            <a:endParaRPr lang="es-AR" sz="2400" dirty="0">
              <a:effectLst>
                <a:outerShdw blurRad="38100" dist="38100" dir="2700000" algn="tl">
                  <a:srgbClr val="000000">
                    <a:alpha val="43137"/>
                  </a:srgbClr>
                </a:outerShdw>
              </a:effectLst>
            </a:endParaRPr>
          </a:p>
        </p:txBody>
      </p:sp>
      <p:sp>
        <p:nvSpPr>
          <p:cNvPr id="5121" name="Rectangle 1"/>
          <p:cNvSpPr>
            <a:spLocks noChangeArrowheads="1"/>
          </p:cNvSpPr>
          <p:nvPr/>
        </p:nvSpPr>
        <p:spPr bwMode="auto">
          <a:xfrm>
            <a:off x="642910" y="2857496"/>
            <a:ext cx="76438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AR" sz="2400" b="1" dirty="0" smtClean="0">
                <a:effectLst>
                  <a:outerShdw blurRad="38100" dist="38100" dir="2700000" algn="tl">
                    <a:srgbClr val="000000">
                      <a:alpha val="43137"/>
                    </a:srgbClr>
                  </a:outerShdw>
                </a:effectLst>
              </a:rPr>
              <a:t>Un análisis del Presupuesto Educativo durante el primer año </a:t>
            </a:r>
            <a:r>
              <a:rPr lang="es-AR" sz="2400" b="1" dirty="0">
                <a:effectLst>
                  <a:outerShdw blurRad="38100" dist="38100" dir="2700000" algn="tl">
                    <a:srgbClr val="000000">
                      <a:alpha val="43137"/>
                    </a:srgbClr>
                  </a:outerShdw>
                </a:effectLst>
              </a:rPr>
              <a:t>del gobierno de Mauricio </a:t>
            </a:r>
            <a:r>
              <a:rPr lang="es-AR" sz="2400" b="1" dirty="0" err="1">
                <a:effectLst>
                  <a:outerShdw blurRad="38100" dist="38100" dir="2700000" algn="tl">
                    <a:srgbClr val="000000">
                      <a:alpha val="43137"/>
                    </a:srgbClr>
                  </a:outerShdw>
                </a:effectLst>
              </a:rPr>
              <a:t>Macri</a:t>
            </a:r>
            <a:r>
              <a:rPr lang="es-AR" sz="2400" b="1" dirty="0">
                <a:effectLst>
                  <a:outerShdw blurRad="38100" dist="38100" dir="2700000" algn="tl">
                    <a:srgbClr val="000000">
                      <a:alpha val="43137"/>
                    </a:srgbClr>
                  </a:outerShdw>
                </a:effectLst>
              </a:rPr>
              <a:t> </a:t>
            </a:r>
          </a:p>
        </p:txBody>
      </p:sp>
      <p:sp>
        <p:nvSpPr>
          <p:cNvPr id="8" name="11 Título"/>
          <p:cNvSpPr txBox="1">
            <a:spLocks/>
          </p:cNvSpPr>
          <p:nvPr/>
        </p:nvSpPr>
        <p:spPr>
          <a:xfrm>
            <a:off x="3561972" y="5786454"/>
            <a:ext cx="3214710" cy="642942"/>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smtClean="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rPr>
              <a:t/>
            </a:r>
            <a:br>
              <a:rPr kumimoji="0" lang="es-AR" sz="2400" b="1" i="0" u="none" strike="noStrike" kern="1200" cap="none" spc="0" normalizeH="0" baseline="0" noProof="0" smtClean="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rPr>
            </a:br>
            <a:r>
              <a:rPr kumimoji="0" lang="es-AR" sz="2400" b="1" i="0" u="none" strike="noStrike" kern="1200" cap="none" spc="0" normalizeH="0" baseline="0" noProof="0" smtClean="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rPr>
              <a:t>Secretaría de Educación</a:t>
            </a:r>
            <a:br>
              <a:rPr kumimoji="0" lang="es-AR" sz="2400" b="1" i="0" u="none" strike="noStrike" kern="1200" cap="none" spc="0" normalizeH="0" baseline="0" noProof="0" smtClean="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rPr>
            </a:br>
            <a:endParaRPr kumimoji="0" lang="es-AR" sz="2400" b="0"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mj-lt"/>
              <a:ea typeface="+mj-ea"/>
              <a:cs typeface="+mj-cs"/>
            </a:endParaRPr>
          </a:p>
        </p:txBody>
      </p:sp>
      <p:pic>
        <p:nvPicPr>
          <p:cNvPr id="10" name="9 Imagen" descr="1 Logo CTERA-CTA-IE.jpg"/>
          <p:cNvPicPr>
            <a:picLocks noChangeAspect="1"/>
          </p:cNvPicPr>
          <p:nvPr/>
        </p:nvPicPr>
        <p:blipFill>
          <a:blip r:embed="rId2" cstate="print"/>
          <a:stretch>
            <a:fillRect/>
          </a:stretch>
        </p:blipFill>
        <p:spPr>
          <a:xfrm>
            <a:off x="6776682" y="5643578"/>
            <a:ext cx="1438656" cy="667512"/>
          </a:xfrm>
          <a:prstGeom prst="rect">
            <a:avLst/>
          </a:prstGeom>
        </p:spPr>
      </p:pic>
      <p:pic>
        <p:nvPicPr>
          <p:cNvPr id="11" name="10 Imagen" descr="Instituto-texto.jpg"/>
          <p:cNvPicPr>
            <a:picLocks noChangeAspect="1"/>
          </p:cNvPicPr>
          <p:nvPr/>
        </p:nvPicPr>
        <p:blipFill>
          <a:blip r:embed="rId3" cstate="print"/>
          <a:stretch>
            <a:fillRect/>
          </a:stretch>
        </p:blipFill>
        <p:spPr>
          <a:xfrm>
            <a:off x="4990732" y="5643578"/>
            <a:ext cx="1810512" cy="3169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de las partidas presupuestarias</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10</a:t>
            </a:fld>
            <a:endParaRPr lang="es-AR" sz="1600" b="1" dirty="0">
              <a:solidFill>
                <a:schemeClr val="tx2">
                  <a:lumMod val="20000"/>
                  <a:lumOff val="80000"/>
                </a:schemeClr>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438427495"/>
              </p:ext>
            </p:extLst>
          </p:nvPr>
        </p:nvGraphicFramePr>
        <p:xfrm>
          <a:off x="322984" y="1000108"/>
          <a:ext cx="2428892" cy="4824536"/>
        </p:xfrm>
        <a:graphic>
          <a:graphicData uri="http://schemas.openxmlformats.org/drawingml/2006/table">
            <a:tbl>
              <a:tblPr firstRow="1" bandRow="1">
                <a:tableStyleId>{5C22544A-7EE6-4342-B048-85BDC9FD1C3A}</a:tableStyleId>
              </a:tblPr>
              <a:tblGrid>
                <a:gridCol w="2428892"/>
              </a:tblGrid>
              <a:tr h="4824536">
                <a:tc>
                  <a:txBody>
                    <a:bodyPr/>
                    <a:lstStyle/>
                    <a:p>
                      <a:pPr algn="just"/>
                      <a:r>
                        <a:rPr lang="es-AR" sz="1400" b="0" kern="1200" dirty="0" smtClean="0">
                          <a:solidFill>
                            <a:schemeClr val="tx1"/>
                          </a:solidFill>
                          <a:latin typeface="+mn-lt"/>
                          <a:ea typeface="+mn-ea"/>
                          <a:cs typeface="+mn-cs"/>
                        </a:rPr>
                        <a:t>La </a:t>
                      </a:r>
                      <a:r>
                        <a:rPr lang="es-AR" sz="1400" b="0" kern="1200" dirty="0" err="1" smtClean="0">
                          <a:solidFill>
                            <a:schemeClr val="tx1"/>
                          </a:solidFill>
                          <a:latin typeface="+mn-lt"/>
                          <a:ea typeface="+mn-ea"/>
                          <a:cs typeface="+mn-cs"/>
                        </a:rPr>
                        <a:t>subejecución</a:t>
                      </a:r>
                      <a:r>
                        <a:rPr lang="es-AR" sz="1400" b="0" kern="1200" dirty="0" smtClean="0">
                          <a:solidFill>
                            <a:schemeClr val="tx1"/>
                          </a:solidFill>
                          <a:latin typeface="+mn-lt"/>
                          <a:ea typeface="+mn-ea"/>
                          <a:cs typeface="+mn-cs"/>
                        </a:rPr>
                        <a:t> en el</a:t>
                      </a:r>
                      <a:r>
                        <a:rPr lang="es-AR" sz="1400" b="0" kern="1200" baseline="0" dirty="0" smtClean="0">
                          <a:solidFill>
                            <a:schemeClr val="tx1"/>
                          </a:solidFill>
                          <a:latin typeface="+mn-lt"/>
                          <a:ea typeface="+mn-ea"/>
                          <a:cs typeface="+mn-cs"/>
                        </a:rPr>
                        <a:t> área educativa </a:t>
                      </a:r>
                      <a:r>
                        <a:rPr lang="es-AR" sz="1400" b="0" kern="1200" dirty="0" smtClean="0">
                          <a:solidFill>
                            <a:schemeClr val="tx1"/>
                          </a:solidFill>
                          <a:latin typeface="+mn-lt"/>
                          <a:ea typeface="+mn-ea"/>
                          <a:cs typeface="+mn-cs"/>
                        </a:rPr>
                        <a:t>se hizo</a:t>
                      </a:r>
                      <a:r>
                        <a:rPr lang="es-AR" sz="1400" b="0" kern="1200" baseline="0" dirty="0" smtClean="0">
                          <a:solidFill>
                            <a:schemeClr val="tx1"/>
                          </a:solidFill>
                          <a:latin typeface="+mn-lt"/>
                          <a:ea typeface="+mn-ea"/>
                          <a:cs typeface="+mn-cs"/>
                        </a:rPr>
                        <a:t> más fuerte en los programas de infraestructura educativa (81,8%),  incluyendo los que son responsabilidad del Ministerio de Interior (79,8%) y el mismo Ministerio de Educación (83,7%). </a:t>
                      </a:r>
                    </a:p>
                    <a:p>
                      <a:pPr algn="just"/>
                      <a:endParaRPr lang="es-AR" sz="1400" b="0" kern="1200" baseline="0" dirty="0" smtClean="0">
                        <a:solidFill>
                          <a:schemeClr val="tx1"/>
                        </a:solidFill>
                        <a:latin typeface="+mn-lt"/>
                        <a:ea typeface="+mn-ea"/>
                        <a:cs typeface="+mn-cs"/>
                      </a:endParaRPr>
                    </a:p>
                    <a:p>
                      <a:pPr algn="just"/>
                      <a:r>
                        <a:rPr lang="es-AR" sz="1400" b="0" kern="1200" baseline="0" dirty="0" smtClean="0">
                          <a:solidFill>
                            <a:schemeClr val="tx1"/>
                          </a:solidFill>
                          <a:latin typeface="+mn-lt"/>
                          <a:ea typeface="+mn-ea"/>
                          <a:cs typeface="+mn-cs"/>
                        </a:rPr>
                        <a:t>También es muy fuerte la </a:t>
                      </a:r>
                      <a:r>
                        <a:rPr lang="es-AR" sz="1400" b="0" kern="1200" baseline="0" dirty="0" err="1" smtClean="0">
                          <a:solidFill>
                            <a:schemeClr val="tx1"/>
                          </a:solidFill>
                          <a:latin typeface="+mn-lt"/>
                          <a:ea typeface="+mn-ea"/>
                          <a:cs typeface="+mn-cs"/>
                        </a:rPr>
                        <a:t>subejecución</a:t>
                      </a:r>
                      <a:r>
                        <a:rPr lang="es-AR" sz="1400" b="0" kern="1200" baseline="0" dirty="0" smtClean="0">
                          <a:solidFill>
                            <a:schemeClr val="tx1"/>
                          </a:solidFill>
                          <a:latin typeface="+mn-lt"/>
                          <a:ea typeface="+mn-ea"/>
                          <a:cs typeface="+mn-cs"/>
                        </a:rPr>
                        <a:t> en el programa Conectar Igualdad- </a:t>
                      </a:r>
                      <a:r>
                        <a:rPr lang="es-AR" sz="1400" b="0" kern="1200" baseline="0" dirty="0" err="1" smtClean="0">
                          <a:solidFill>
                            <a:schemeClr val="tx1"/>
                          </a:solidFill>
                          <a:latin typeface="+mn-lt"/>
                          <a:ea typeface="+mn-ea"/>
                          <a:cs typeface="+mn-cs"/>
                        </a:rPr>
                        <a:t>Anses</a:t>
                      </a:r>
                      <a:r>
                        <a:rPr lang="es-AR" sz="1400" b="0" kern="1200" baseline="0" dirty="0" smtClean="0">
                          <a:solidFill>
                            <a:schemeClr val="tx1"/>
                          </a:solidFill>
                          <a:latin typeface="+mn-lt"/>
                          <a:ea typeface="+mn-ea"/>
                          <a:cs typeface="+mn-cs"/>
                        </a:rPr>
                        <a:t> (66,4%),  y en los distintos programas relacionados con la educación obligatoria que ejecuta el Ministerio de Educación y Deportes, en un contexto de general desaprovechamiento de los créditos autorizados por la Ley de Presupuesto.</a:t>
                      </a:r>
                      <a:endParaRPr lang="es-AR" sz="1400" dirty="0"/>
                    </a:p>
                  </a:txBody>
                  <a:tcPr>
                    <a:noFill/>
                  </a:tcPr>
                </a:tc>
              </a:tr>
            </a:tbl>
          </a:graphicData>
        </a:graphic>
      </p:graphicFrame>
      <p:pic>
        <p:nvPicPr>
          <p:cNvPr id="16" name="15 Imagen" descr="1-pie-pag-informes-2016 copia.jpg"/>
          <p:cNvPicPr>
            <a:picLocks noChangeAspect="1"/>
          </p:cNvPicPr>
          <p:nvPr/>
        </p:nvPicPr>
        <p:blipFill>
          <a:blip r:embed="rId2" cstate="print"/>
          <a:stretch>
            <a:fillRect/>
          </a:stretch>
        </p:blipFill>
        <p:spPr>
          <a:xfrm>
            <a:off x="0" y="6096669"/>
            <a:ext cx="9144000" cy="761355"/>
          </a:xfrm>
          <a:prstGeom prst="rect">
            <a:avLst/>
          </a:prstGeom>
        </p:spPr>
      </p:pic>
      <p:pic>
        <p:nvPicPr>
          <p:cNvPr id="24580" name="Picture 4"/>
          <p:cNvPicPr>
            <a:picLocks noChangeAspect="1" noChangeArrowheads="1"/>
          </p:cNvPicPr>
          <p:nvPr/>
        </p:nvPicPr>
        <p:blipFill>
          <a:blip r:embed="rId3"/>
          <a:srcRect/>
          <a:stretch>
            <a:fillRect/>
          </a:stretch>
        </p:blipFill>
        <p:spPr bwMode="auto">
          <a:xfrm>
            <a:off x="2857488" y="928670"/>
            <a:ext cx="5786478" cy="51800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una perspectiva histórica </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11</a:t>
            </a:fld>
            <a:endParaRPr lang="es-AR" sz="1600" b="1" dirty="0">
              <a:solidFill>
                <a:schemeClr val="tx2">
                  <a:lumMod val="20000"/>
                  <a:lumOff val="80000"/>
                </a:schemeClr>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3323544209"/>
              </p:ext>
            </p:extLst>
          </p:nvPr>
        </p:nvGraphicFramePr>
        <p:xfrm>
          <a:off x="323528" y="1052736"/>
          <a:ext cx="3857652" cy="4998720"/>
        </p:xfrm>
        <a:graphic>
          <a:graphicData uri="http://schemas.openxmlformats.org/drawingml/2006/table">
            <a:tbl>
              <a:tblPr firstRow="1" bandRow="1">
                <a:tableStyleId>{5C22544A-7EE6-4342-B048-85BDC9FD1C3A}</a:tableStyleId>
              </a:tblPr>
              <a:tblGrid>
                <a:gridCol w="3857652"/>
              </a:tblGrid>
              <a:tr h="4357718">
                <a:tc>
                  <a:txBody>
                    <a:bodyPr/>
                    <a:lstStyle/>
                    <a:p>
                      <a:pPr algn="just"/>
                      <a:r>
                        <a:rPr lang="es-AR" sz="1400" b="0" kern="1200" baseline="0" dirty="0" smtClean="0">
                          <a:solidFill>
                            <a:schemeClr val="tx1"/>
                          </a:solidFill>
                          <a:latin typeface="+mn-lt"/>
                          <a:ea typeface="+mn-ea"/>
                          <a:cs typeface="+mn-cs"/>
                        </a:rPr>
                        <a:t>Para tener una perspectiva histórica del desempeño de la administración </a:t>
                      </a:r>
                      <a:r>
                        <a:rPr lang="es-AR" sz="1400" b="0" kern="1200" baseline="0" dirty="0" err="1" smtClean="0">
                          <a:solidFill>
                            <a:schemeClr val="tx1"/>
                          </a:solidFill>
                          <a:latin typeface="+mn-lt"/>
                          <a:ea typeface="+mn-ea"/>
                          <a:cs typeface="+mn-cs"/>
                        </a:rPr>
                        <a:t>Macri-Bullrich</a:t>
                      </a:r>
                      <a:r>
                        <a:rPr lang="es-AR" sz="1400" b="0" kern="1200" baseline="0" dirty="0" smtClean="0">
                          <a:solidFill>
                            <a:schemeClr val="tx1"/>
                          </a:solidFill>
                          <a:latin typeface="+mn-lt"/>
                          <a:ea typeface="+mn-ea"/>
                          <a:cs typeface="+mn-cs"/>
                        </a:rPr>
                        <a:t>, podemos comparar el 2016 con lo ocurrido en los últimos años.</a:t>
                      </a:r>
                    </a:p>
                    <a:p>
                      <a:pPr algn="just"/>
                      <a:endParaRPr lang="es-AR" sz="1400" b="0" kern="1200" baseline="0" dirty="0" smtClean="0">
                        <a:solidFill>
                          <a:schemeClr val="tx1"/>
                        </a:solidFill>
                        <a:latin typeface="+mn-lt"/>
                        <a:ea typeface="+mn-ea"/>
                        <a:cs typeface="+mn-cs"/>
                      </a:endParaRPr>
                    </a:p>
                    <a:p>
                      <a:pPr algn="just"/>
                      <a:r>
                        <a:rPr lang="es-AR" sz="1400" b="0" kern="1200" baseline="0" dirty="0" smtClean="0">
                          <a:solidFill>
                            <a:schemeClr val="tx1"/>
                          </a:solidFill>
                          <a:latin typeface="+mn-lt"/>
                          <a:ea typeface="+mn-ea"/>
                          <a:cs typeface="+mn-cs"/>
                        </a:rPr>
                        <a:t>En años anteriores (2012-2015) la  ejecución presupuestaria estuvo siempre cerca al 100% para el Ministerio de Educación y rondó el orden de 94%/99%  para la finalidad Educación y Cultura.</a:t>
                      </a:r>
                    </a:p>
                    <a:p>
                      <a:pPr algn="just"/>
                      <a:endParaRPr lang="es-AR" sz="1400" b="0" kern="1200" baseline="0" dirty="0" smtClean="0">
                        <a:solidFill>
                          <a:schemeClr val="tx1"/>
                        </a:solidFill>
                        <a:latin typeface="+mn-lt"/>
                        <a:ea typeface="+mn-ea"/>
                        <a:cs typeface="+mn-cs"/>
                      </a:endParaRPr>
                    </a:p>
                    <a:p>
                      <a:pPr algn="just"/>
                      <a:r>
                        <a:rPr lang="es-AR" sz="1400" b="0" kern="1200" baseline="0" dirty="0" smtClean="0">
                          <a:solidFill>
                            <a:schemeClr val="tx1"/>
                          </a:solidFill>
                          <a:latin typeface="+mn-lt"/>
                          <a:ea typeface="+mn-ea"/>
                          <a:cs typeface="+mn-cs"/>
                        </a:rPr>
                        <a:t>En este 2016, faltando menos de una semana para cerrar el año, falta ejecutar $12 mil millones, lo que representa el 12% del presupuesto del Ministerio de Educación y Deportes (incluyendo las partidas para Ciencia Técnica y Hospitales Universitarias) y el 13,8% del presupuesto total del Presupuesto nacional destinado a Educación y Cultura (incluyendo también las partidas con que cuentan otros ministerios y organismos, tales como </a:t>
                      </a:r>
                      <a:r>
                        <a:rPr lang="es-AR" sz="1400" b="0" kern="1200" baseline="0" dirty="0" err="1" smtClean="0">
                          <a:solidFill>
                            <a:schemeClr val="tx1"/>
                          </a:solidFill>
                          <a:latin typeface="+mn-lt"/>
                          <a:ea typeface="+mn-ea"/>
                          <a:cs typeface="+mn-cs"/>
                        </a:rPr>
                        <a:t>AnSes</a:t>
                      </a:r>
                      <a:r>
                        <a:rPr lang="es-AR" sz="1400" b="0" kern="1200" baseline="0" dirty="0" smtClean="0">
                          <a:solidFill>
                            <a:schemeClr val="tx1"/>
                          </a:solidFill>
                          <a:latin typeface="+mn-lt"/>
                          <a:ea typeface="+mn-ea"/>
                          <a:cs typeface="+mn-cs"/>
                        </a:rPr>
                        <a:t>, Ministerio de Interior, y los programas de capacitación de las FFAA y de Seguridad). </a:t>
                      </a:r>
                    </a:p>
                    <a:p>
                      <a:pPr algn="just"/>
                      <a:endParaRPr lang="es-AR" sz="1400" b="0" kern="1200" baseline="0" dirty="0" smtClean="0">
                        <a:solidFill>
                          <a:schemeClr val="tx1"/>
                        </a:solidFill>
                        <a:latin typeface="+mn-lt"/>
                        <a:ea typeface="+mn-ea"/>
                        <a:cs typeface="+mn-cs"/>
                      </a:endParaRPr>
                    </a:p>
                  </a:txBody>
                  <a:tcPr>
                    <a:noFill/>
                  </a:tcPr>
                </a:tc>
              </a:tr>
            </a:tbl>
          </a:graphicData>
        </a:graphic>
      </p:graphicFrame>
      <p:pic>
        <p:nvPicPr>
          <p:cNvPr id="16" name="15 Imagen" descr="1-pie-pag-informes-2016 copia.jpg"/>
          <p:cNvPicPr>
            <a:picLocks noChangeAspect="1"/>
          </p:cNvPicPr>
          <p:nvPr/>
        </p:nvPicPr>
        <p:blipFill>
          <a:blip r:embed="rId2" cstate="print"/>
          <a:stretch>
            <a:fillRect/>
          </a:stretch>
        </p:blipFill>
        <p:spPr>
          <a:xfrm>
            <a:off x="0" y="6096669"/>
            <a:ext cx="9144000" cy="761355"/>
          </a:xfrm>
          <a:prstGeom prst="rect">
            <a:avLst/>
          </a:prstGeom>
        </p:spPr>
      </p:pic>
      <p:sp>
        <p:nvSpPr>
          <p:cNvPr id="8" name="CuadroTexto 7"/>
          <p:cNvSpPr txBox="1"/>
          <p:nvPr/>
        </p:nvSpPr>
        <p:spPr>
          <a:xfrm>
            <a:off x="4572000" y="5696559"/>
            <a:ext cx="3888432" cy="400110"/>
          </a:xfrm>
          <a:prstGeom prst="rect">
            <a:avLst/>
          </a:prstGeom>
          <a:noFill/>
        </p:spPr>
        <p:txBody>
          <a:bodyPr wrap="square" rtlCol="0">
            <a:spAutoFit/>
          </a:bodyPr>
          <a:lstStyle/>
          <a:p>
            <a:r>
              <a:rPr lang="es-AR" sz="1000" dirty="0" smtClean="0"/>
              <a:t>Fuente: elaboración del Instituto “Marina </a:t>
            </a:r>
            <a:r>
              <a:rPr lang="es-AR" sz="1000" dirty="0" err="1" smtClean="0"/>
              <a:t>Vilte</a:t>
            </a:r>
            <a:r>
              <a:rPr lang="es-AR" sz="1000" dirty="0" smtClean="0"/>
              <a:t>” CTERA en base a datos de Ministerio de Hacienda y Finanzas Públicas.</a:t>
            </a:r>
            <a:endParaRPr lang="es-AR" sz="1000" dirty="0"/>
          </a:p>
        </p:txBody>
      </p:sp>
      <p:pic>
        <p:nvPicPr>
          <p:cNvPr id="9217" name="Picture 1"/>
          <p:cNvPicPr>
            <a:picLocks noChangeAspect="1" noChangeArrowheads="1"/>
          </p:cNvPicPr>
          <p:nvPr/>
        </p:nvPicPr>
        <p:blipFill>
          <a:blip r:embed="rId3"/>
          <a:srcRect/>
          <a:stretch>
            <a:fillRect/>
          </a:stretch>
        </p:blipFill>
        <p:spPr bwMode="auto">
          <a:xfrm>
            <a:off x="4643438" y="928670"/>
            <a:ext cx="3721108" cy="2234079"/>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a:srcRect/>
          <a:stretch>
            <a:fillRect/>
          </a:stretch>
        </p:blipFill>
        <p:spPr bwMode="auto">
          <a:xfrm>
            <a:off x="4714876" y="3286124"/>
            <a:ext cx="3724285" cy="2240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de los programas del Ministerio de Educación y Deportes </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12</a:t>
            </a:fld>
            <a:endParaRPr lang="es-AR" sz="1600" b="1" dirty="0">
              <a:solidFill>
                <a:schemeClr val="tx2">
                  <a:lumMod val="20000"/>
                  <a:lumOff val="80000"/>
                </a:schemeClr>
              </a:solidFill>
            </a:endParaRPr>
          </a:p>
        </p:txBody>
      </p:sp>
      <p:pic>
        <p:nvPicPr>
          <p:cNvPr id="16" name="15 Imagen" descr="1-pie-pag-informes-2016 copia.jpg"/>
          <p:cNvPicPr>
            <a:picLocks noChangeAspect="1"/>
          </p:cNvPicPr>
          <p:nvPr/>
        </p:nvPicPr>
        <p:blipFill>
          <a:blip r:embed="rId2" cstate="print"/>
          <a:stretch>
            <a:fillRect/>
          </a:stretch>
        </p:blipFill>
        <p:spPr>
          <a:xfrm>
            <a:off x="0" y="6096669"/>
            <a:ext cx="9144000" cy="761355"/>
          </a:xfrm>
          <a:prstGeom prst="rect">
            <a:avLst/>
          </a:prstGeom>
        </p:spPr>
      </p:pic>
      <p:sp>
        <p:nvSpPr>
          <p:cNvPr id="8" name="CuadroTexto 7"/>
          <p:cNvSpPr txBox="1"/>
          <p:nvPr/>
        </p:nvSpPr>
        <p:spPr>
          <a:xfrm>
            <a:off x="4572000" y="5696559"/>
            <a:ext cx="3888432" cy="400110"/>
          </a:xfrm>
          <a:prstGeom prst="rect">
            <a:avLst/>
          </a:prstGeom>
          <a:noFill/>
        </p:spPr>
        <p:txBody>
          <a:bodyPr wrap="square" rtlCol="0">
            <a:spAutoFit/>
          </a:bodyPr>
          <a:lstStyle/>
          <a:p>
            <a:r>
              <a:rPr lang="es-AR" sz="1000" dirty="0" smtClean="0"/>
              <a:t>Fuente: elaboración del Instituto “Marina </a:t>
            </a:r>
            <a:r>
              <a:rPr lang="es-AR" sz="1000" dirty="0" err="1" smtClean="0"/>
              <a:t>Vilte</a:t>
            </a:r>
            <a:r>
              <a:rPr lang="es-AR" sz="1000" dirty="0" smtClean="0"/>
              <a:t>” CTERA en base a datos de Ministerio de Hacienda y Finanzas Públicas.</a:t>
            </a:r>
            <a:endParaRPr lang="es-AR" sz="1000" dirty="0"/>
          </a:p>
        </p:txBody>
      </p:sp>
      <p:pic>
        <p:nvPicPr>
          <p:cNvPr id="25602" name="Picture 2"/>
          <p:cNvPicPr>
            <a:picLocks noChangeAspect="1" noChangeArrowheads="1"/>
          </p:cNvPicPr>
          <p:nvPr/>
        </p:nvPicPr>
        <p:blipFill>
          <a:blip r:embed="rId3"/>
          <a:srcRect/>
          <a:stretch>
            <a:fillRect/>
          </a:stretch>
        </p:blipFill>
        <p:spPr bwMode="auto">
          <a:xfrm>
            <a:off x="2500298" y="1357299"/>
            <a:ext cx="6643702" cy="4365272"/>
          </a:xfrm>
          <a:prstGeom prst="rect">
            <a:avLst/>
          </a:prstGeom>
          <a:noFill/>
          <a:ln w="9525">
            <a:noFill/>
            <a:miter lim="800000"/>
            <a:headEnd/>
            <a:tailEnd/>
          </a:ln>
          <a:effectLst/>
        </p:spPr>
      </p:pic>
      <p:sp>
        <p:nvSpPr>
          <p:cNvPr id="11" name="10 CuadroTexto"/>
          <p:cNvSpPr txBox="1"/>
          <p:nvPr/>
        </p:nvSpPr>
        <p:spPr>
          <a:xfrm>
            <a:off x="142844" y="1285860"/>
            <a:ext cx="2428892" cy="4893647"/>
          </a:xfrm>
          <a:prstGeom prst="rect">
            <a:avLst/>
          </a:prstGeom>
          <a:noFill/>
        </p:spPr>
        <p:txBody>
          <a:bodyPr wrap="square" rtlCol="0">
            <a:spAutoFit/>
          </a:bodyPr>
          <a:lstStyle/>
          <a:p>
            <a:pPr algn="just"/>
            <a:r>
              <a:rPr lang="es-AR" sz="1200" dirty="0" smtClean="0"/>
              <a:t>Entre los programas con menor ejecución se encuentran el programa de Innovación y Desarrollo de la Innovación Tecnológica (sólo utilizó el 15% de los $3.300 millones disponibles) y el programa de Mejoramiento de la Calidad Educativa (usó el 4% de $1.800 millones). </a:t>
            </a:r>
          </a:p>
          <a:p>
            <a:pPr algn="just"/>
            <a:endParaRPr lang="es-AR" sz="1200" dirty="0" smtClean="0"/>
          </a:p>
          <a:p>
            <a:pPr algn="just"/>
            <a:r>
              <a:rPr lang="es-AR" sz="1200" dirty="0" smtClean="0"/>
              <a:t>También fueron </a:t>
            </a:r>
            <a:r>
              <a:rPr lang="es-AR" sz="1200" dirty="0" err="1" smtClean="0"/>
              <a:t>subejecutados</a:t>
            </a:r>
            <a:r>
              <a:rPr lang="es-AR" sz="1200" dirty="0" smtClean="0"/>
              <a:t> programas clave en esta critica situación social como el Programa Acciones Compensatorias (distribución de libros y kits escolares) y el programa de Formación Docente (ambos con un nivel de uso del crédito de solo 75%).</a:t>
            </a:r>
          </a:p>
          <a:p>
            <a:pPr algn="just"/>
            <a:r>
              <a:rPr lang="es-AR" sz="1200" dirty="0" smtClean="0"/>
              <a:t>Por último el lanzamiento del Programa de Fortalecimiento de los Jardines Infantiles finalmente no se realizó.  Los $426 millones disponibles para ese fin tuvieron una ejecución nula durante 2016.</a:t>
            </a:r>
          </a:p>
          <a:p>
            <a:endParaRPr lang="es-AR"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r>
              <a:rPr lang="es-AR" sz="3600" b="1" dirty="0" smtClean="0">
                <a:solidFill>
                  <a:srgbClr val="0070C0"/>
                </a:solidFill>
                <a:effectLst>
                  <a:outerShdw blurRad="38100" dist="38100" dir="2700000" algn="tl">
                    <a:srgbClr val="000000">
                      <a:alpha val="43137"/>
                    </a:srgbClr>
                  </a:outerShdw>
                </a:effectLst>
              </a:rPr>
              <a:t>El ajuste en el Ministerio de Educación y Deportes </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13</a:t>
            </a:fld>
            <a:endParaRPr lang="es-AR" sz="1600" b="1" dirty="0">
              <a:solidFill>
                <a:schemeClr val="tx2">
                  <a:lumMod val="20000"/>
                  <a:lumOff val="80000"/>
                </a:schemeClr>
              </a:solidFill>
            </a:endParaRPr>
          </a:p>
        </p:txBody>
      </p:sp>
      <p:pic>
        <p:nvPicPr>
          <p:cNvPr id="11" name="10 Imagen" descr="Guarda-celest.jpg"/>
          <p:cNvPicPr>
            <a:picLocks noChangeAspect="1"/>
          </p:cNvPicPr>
          <p:nvPr/>
        </p:nvPicPr>
        <p:blipFill>
          <a:blip r:embed="rId2" cstate="print"/>
          <a:stretch>
            <a:fillRect/>
          </a:stretch>
        </p:blipFill>
        <p:spPr>
          <a:xfrm>
            <a:off x="428596" y="5643578"/>
            <a:ext cx="2214579" cy="113472"/>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4227344484"/>
              </p:ext>
            </p:extLst>
          </p:nvPr>
        </p:nvGraphicFramePr>
        <p:xfrm>
          <a:off x="320678" y="1340767"/>
          <a:ext cx="4107306" cy="4518600"/>
        </p:xfrm>
        <a:graphic>
          <a:graphicData uri="http://schemas.openxmlformats.org/drawingml/2006/table">
            <a:tbl>
              <a:tblPr firstRow="1" bandRow="1">
                <a:tableStyleId>{5C22544A-7EE6-4342-B048-85BDC9FD1C3A}</a:tableStyleId>
              </a:tblPr>
              <a:tblGrid>
                <a:gridCol w="4107306"/>
              </a:tblGrid>
              <a:tr h="45186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AR" sz="1300" b="0" kern="1200" baseline="0" dirty="0" smtClean="0">
                          <a:solidFill>
                            <a:schemeClr val="tx1"/>
                          </a:solidFill>
                          <a:latin typeface="+mn-lt"/>
                          <a:ea typeface="+mn-ea"/>
                          <a:cs typeface="+mn-cs"/>
                        </a:rPr>
                        <a:t>Como todo remedio para “subsanar” este bajo nivel de ejecución el Poder Ejecutivo procedió a disminuir el crédito presupuestario del área educativa y en particular, del Ministerio de Educación y Deportes.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3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AR" sz="1300" b="0" kern="1200" baseline="0" dirty="0" smtClean="0">
                          <a:solidFill>
                            <a:schemeClr val="tx1"/>
                          </a:solidFill>
                          <a:latin typeface="+mn-lt"/>
                          <a:ea typeface="+mn-ea"/>
                          <a:cs typeface="+mn-cs"/>
                        </a:rPr>
                        <a:t>De esta manera, a través de la decisión administrativa  1587/2016, publicada en el BO el 2/1/2017, se procedió a restar recursos destinados para fines educativos por un total de $3,1 mil millones.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3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AR" sz="1300" b="0" kern="1200" baseline="0" dirty="0" smtClean="0">
                          <a:solidFill>
                            <a:schemeClr val="tx1"/>
                          </a:solidFill>
                          <a:latin typeface="+mn-lt"/>
                          <a:ea typeface="+mn-ea"/>
                          <a:cs typeface="+mn-cs"/>
                        </a:rPr>
                        <a:t>Estos fondos se quitaron de los programas del Ministerio de Educación y Deportes: Mejoramiento de calidad educativa, y  especialmente el programa de Innovación y Desarrollo de la Formación Tecnológica.</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3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AR" sz="1300" b="0" kern="1200" baseline="0" dirty="0" smtClean="0">
                          <a:solidFill>
                            <a:schemeClr val="tx1"/>
                          </a:solidFill>
                          <a:latin typeface="+mn-lt"/>
                          <a:ea typeface="+mn-ea"/>
                          <a:cs typeface="+mn-cs"/>
                        </a:rPr>
                        <a:t>También se afectaron los créditos del programa de Construcción de Escuelas del Ministerio de Interior y Vivienda (programa Acciones para Más Escuelas Más Educación).</a:t>
                      </a: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txBody>
                  <a:tcPr>
                    <a:noFill/>
                  </a:tcPr>
                </a:tc>
              </a:tr>
            </a:tbl>
          </a:graphicData>
        </a:graphic>
      </p:graphicFrame>
      <p:pic>
        <p:nvPicPr>
          <p:cNvPr id="16" name="15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pic>
        <p:nvPicPr>
          <p:cNvPr id="7170" name="Picture 2"/>
          <p:cNvPicPr>
            <a:picLocks noChangeAspect="1" noChangeArrowheads="1"/>
          </p:cNvPicPr>
          <p:nvPr/>
        </p:nvPicPr>
        <p:blipFill>
          <a:blip r:embed="rId4"/>
          <a:srcRect/>
          <a:stretch>
            <a:fillRect/>
          </a:stretch>
        </p:blipFill>
        <p:spPr bwMode="auto">
          <a:xfrm>
            <a:off x="4643438" y="1857364"/>
            <a:ext cx="4381499" cy="2039937"/>
          </a:xfrm>
          <a:prstGeom prst="rect">
            <a:avLst/>
          </a:prstGeom>
          <a:noFill/>
          <a:ln w="9525">
            <a:noFill/>
            <a:miter lim="800000"/>
            <a:headEnd/>
            <a:tailEnd/>
          </a:ln>
          <a:effectLst/>
        </p:spPr>
      </p:pic>
    </p:spTree>
    <p:extLst>
      <p:ext uri="{BB962C8B-B14F-4D97-AF65-F5344CB8AC3E}">
        <p14:creationId xmlns:p14="http://schemas.microsoft.com/office/powerpoint/2010/main" val="1663572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AR" sz="3600" b="1" dirty="0" smtClean="0">
                <a:solidFill>
                  <a:srgbClr val="0070C0"/>
                </a:solidFill>
                <a:effectLst>
                  <a:outerShdw blurRad="38100" dist="38100" dir="2700000" algn="tl">
                    <a:srgbClr val="000000">
                      <a:alpha val="43137"/>
                    </a:srgbClr>
                  </a:outerShdw>
                </a:effectLst>
              </a:rPr>
              <a:t>¿Que representa el ajuste educativo?</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14</a:t>
            </a:fld>
            <a:endParaRPr lang="es-AR" sz="1600" b="1" dirty="0">
              <a:solidFill>
                <a:schemeClr val="tx2">
                  <a:lumMod val="20000"/>
                  <a:lumOff val="80000"/>
                </a:schemeClr>
              </a:solidFill>
            </a:endParaRPr>
          </a:p>
        </p:txBody>
      </p:sp>
      <p:pic>
        <p:nvPicPr>
          <p:cNvPr id="11" name="10 Imagen" descr="Guarda-celest.jpg"/>
          <p:cNvPicPr>
            <a:picLocks noChangeAspect="1"/>
          </p:cNvPicPr>
          <p:nvPr/>
        </p:nvPicPr>
        <p:blipFill>
          <a:blip r:embed="rId2" cstate="print"/>
          <a:stretch>
            <a:fillRect/>
          </a:stretch>
        </p:blipFill>
        <p:spPr>
          <a:xfrm>
            <a:off x="428596" y="5643578"/>
            <a:ext cx="2214579" cy="113472"/>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4227344484"/>
              </p:ext>
            </p:extLst>
          </p:nvPr>
        </p:nvGraphicFramePr>
        <p:xfrm>
          <a:off x="320678" y="1340767"/>
          <a:ext cx="8680478" cy="4518600"/>
        </p:xfrm>
        <a:graphic>
          <a:graphicData uri="http://schemas.openxmlformats.org/drawingml/2006/table">
            <a:tbl>
              <a:tblPr firstRow="1" bandRow="1">
                <a:tableStyleId>{5C22544A-7EE6-4342-B048-85BDC9FD1C3A}</a:tableStyleId>
              </a:tblPr>
              <a:tblGrid>
                <a:gridCol w="8680478"/>
              </a:tblGrid>
              <a:tr h="4518600">
                <a:tc>
                  <a:txBody>
                    <a:bodyPr/>
                    <a:lstStyle/>
                    <a:p>
                      <a:pPr algn="just"/>
                      <a:r>
                        <a:rPr lang="es-AR" sz="2400" b="0" kern="1200" baseline="0" dirty="0" smtClean="0">
                          <a:solidFill>
                            <a:schemeClr val="tx1"/>
                          </a:solidFill>
                          <a:latin typeface="+mn-lt"/>
                          <a:ea typeface="+mn-ea"/>
                          <a:cs typeface="+mn-cs"/>
                        </a:rPr>
                        <a:t>Los 3,1 mil millones de pesos que fueron quitados al presupuesto del área educativa por la Decisión Administrativa Nº 1587/2016 representan: </a:t>
                      </a:r>
                    </a:p>
                    <a:p>
                      <a:pPr algn="just"/>
                      <a:endParaRPr lang="es-AR" sz="2400" b="0" kern="1200" baseline="0" dirty="0" smtClean="0">
                        <a:solidFill>
                          <a:schemeClr val="tx1"/>
                        </a:solidFill>
                        <a:latin typeface="+mn-lt"/>
                        <a:ea typeface="+mn-ea"/>
                        <a:cs typeface="+mn-cs"/>
                      </a:endParaRPr>
                    </a:p>
                    <a:p>
                      <a:pPr marL="457200" indent="-457200" algn="just">
                        <a:buFont typeface="Wingdings" pitchFamily="2" charset="2"/>
                        <a:buChar char="ü"/>
                      </a:pPr>
                      <a:r>
                        <a:rPr lang="es-AR" sz="2400" b="0" kern="1200" baseline="0" dirty="0" smtClean="0">
                          <a:solidFill>
                            <a:schemeClr val="tx1"/>
                          </a:solidFill>
                          <a:latin typeface="+mn-lt"/>
                          <a:ea typeface="+mn-ea"/>
                          <a:cs typeface="+mn-cs"/>
                        </a:rPr>
                        <a:t>500.000 </a:t>
                      </a:r>
                      <a:r>
                        <a:rPr lang="es-AR" sz="2400" b="0" kern="1200" baseline="0" dirty="0" err="1" smtClean="0">
                          <a:solidFill>
                            <a:schemeClr val="tx1"/>
                          </a:solidFill>
                          <a:latin typeface="+mn-lt"/>
                          <a:ea typeface="+mn-ea"/>
                          <a:cs typeface="+mn-cs"/>
                        </a:rPr>
                        <a:t>netbooks</a:t>
                      </a:r>
                      <a:r>
                        <a:rPr lang="es-AR" sz="2400" b="0" kern="1200" baseline="0" dirty="0" smtClean="0">
                          <a:solidFill>
                            <a:schemeClr val="tx1"/>
                          </a:solidFill>
                          <a:latin typeface="+mn-lt"/>
                          <a:ea typeface="+mn-ea"/>
                          <a:cs typeface="+mn-cs"/>
                        </a:rPr>
                        <a:t> (incluyendo servicio técnico y software).</a:t>
                      </a:r>
                    </a:p>
                    <a:p>
                      <a:pPr algn="just"/>
                      <a:endParaRPr lang="es-AR" sz="2400" b="0" kern="1200" baseline="0" dirty="0" smtClean="0">
                        <a:solidFill>
                          <a:schemeClr val="tx1"/>
                        </a:solidFill>
                        <a:latin typeface="+mn-lt"/>
                        <a:ea typeface="+mn-ea"/>
                        <a:cs typeface="+mn-cs"/>
                      </a:endParaRPr>
                    </a:p>
                    <a:p>
                      <a:pPr algn="just">
                        <a:buFont typeface="Wingdings" pitchFamily="2" charset="2"/>
                        <a:buChar char="ü"/>
                      </a:pPr>
                      <a:r>
                        <a:rPr lang="es-AR" sz="2400" b="0" kern="1200" baseline="0" dirty="0" smtClean="0">
                          <a:solidFill>
                            <a:schemeClr val="tx1"/>
                          </a:solidFill>
                          <a:latin typeface="+mn-lt"/>
                          <a:ea typeface="+mn-ea"/>
                          <a:cs typeface="+mn-cs"/>
                        </a:rPr>
                        <a:t>  331  nuevos jardines de infantes . </a:t>
                      </a:r>
                    </a:p>
                    <a:p>
                      <a:pPr algn="just"/>
                      <a:endParaRPr lang="es-AR" sz="2400" b="0" kern="1200" baseline="0" dirty="0" smtClean="0">
                        <a:solidFill>
                          <a:schemeClr val="tx1"/>
                        </a:solidFill>
                        <a:latin typeface="+mn-lt"/>
                        <a:ea typeface="+mn-ea"/>
                        <a:cs typeface="+mn-cs"/>
                      </a:endParaRPr>
                    </a:p>
                    <a:p>
                      <a:pPr algn="just">
                        <a:buFont typeface="Wingdings" pitchFamily="2" charset="2"/>
                        <a:buChar char="ü"/>
                      </a:pPr>
                      <a:r>
                        <a:rPr lang="es-AR" sz="2400" b="0" kern="1200" baseline="0" dirty="0" smtClean="0">
                          <a:solidFill>
                            <a:schemeClr val="tx1"/>
                          </a:solidFill>
                          <a:latin typeface="+mn-lt"/>
                          <a:ea typeface="+mn-ea"/>
                          <a:cs typeface="+mn-cs"/>
                        </a:rPr>
                        <a:t>  180 escuelas  secundarias.</a:t>
                      </a:r>
                    </a:p>
                  </a:txBody>
                  <a:tcPr>
                    <a:noFill/>
                  </a:tcPr>
                </a:tc>
              </a:tr>
            </a:tbl>
          </a:graphicData>
        </a:graphic>
      </p:graphicFrame>
      <p:pic>
        <p:nvPicPr>
          <p:cNvPr id="16" name="15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spTree>
    <p:extLst>
      <p:ext uri="{BB962C8B-B14F-4D97-AF65-F5344CB8AC3E}">
        <p14:creationId xmlns:p14="http://schemas.microsoft.com/office/powerpoint/2010/main" val="1663572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AR" sz="3600" b="1" dirty="0" smtClean="0">
                <a:solidFill>
                  <a:srgbClr val="0070C0"/>
                </a:solidFill>
                <a:effectLst>
                  <a:outerShdw blurRad="38100" dist="38100" dir="2700000" algn="tl">
                    <a:srgbClr val="000000">
                      <a:alpha val="43137"/>
                    </a:srgbClr>
                  </a:outerShdw>
                </a:effectLst>
              </a:rPr>
              <a:t>La </a:t>
            </a:r>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en el INET</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15</a:t>
            </a:fld>
            <a:endParaRPr lang="es-AR" sz="1600" b="1" dirty="0">
              <a:solidFill>
                <a:schemeClr val="tx2">
                  <a:lumMod val="20000"/>
                  <a:lumOff val="80000"/>
                </a:schemeClr>
              </a:solidFill>
            </a:endParaRPr>
          </a:p>
        </p:txBody>
      </p:sp>
      <p:pic>
        <p:nvPicPr>
          <p:cNvPr id="11" name="10 Imagen" descr="Guarda-celest.jpg"/>
          <p:cNvPicPr>
            <a:picLocks noChangeAspect="1"/>
          </p:cNvPicPr>
          <p:nvPr/>
        </p:nvPicPr>
        <p:blipFill>
          <a:blip r:embed="rId2" cstate="print"/>
          <a:stretch>
            <a:fillRect/>
          </a:stretch>
        </p:blipFill>
        <p:spPr>
          <a:xfrm>
            <a:off x="428596" y="5643578"/>
            <a:ext cx="2214579" cy="113472"/>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4227344484"/>
              </p:ext>
            </p:extLst>
          </p:nvPr>
        </p:nvGraphicFramePr>
        <p:xfrm>
          <a:off x="71406" y="1142984"/>
          <a:ext cx="3608380" cy="4518600"/>
        </p:xfrm>
        <a:graphic>
          <a:graphicData uri="http://schemas.openxmlformats.org/drawingml/2006/table">
            <a:tbl>
              <a:tblPr firstRow="1" bandRow="1">
                <a:tableStyleId>{5C22544A-7EE6-4342-B048-85BDC9FD1C3A}</a:tableStyleId>
              </a:tblPr>
              <a:tblGrid>
                <a:gridCol w="3608380"/>
              </a:tblGrid>
              <a:tr h="4518600">
                <a:tc>
                  <a:txBody>
                    <a:bodyPr/>
                    <a:lstStyle/>
                    <a:p>
                      <a:pPr algn="just"/>
                      <a:r>
                        <a:rPr lang="es-AR" sz="1300" b="0" kern="1200" baseline="0" dirty="0" smtClean="0">
                          <a:solidFill>
                            <a:schemeClr val="tx1"/>
                          </a:solidFill>
                          <a:latin typeface="+mn-lt"/>
                          <a:ea typeface="+mn-ea"/>
                          <a:cs typeface="+mn-cs"/>
                        </a:rPr>
                        <a:t>El Fondo Nacional para la Educación Técnico Profesional fue creado por la Ley 26.058 de Educación Técnica Profesional y está financiado con un monto anual del CERO COMA DOS POR CIENTO (0,2%) del total de los Ingresos Corrientes previstos en el Presupuesto Anual Consolidado para el Sector Público Nacional. </a:t>
                      </a:r>
                    </a:p>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La ley dispone que “los recursos se aplicarán a equipamiento, mantenimiento de equipos, insumos de operación, desarrollo de proyectos institucionales y condiciones edilicias”.</a:t>
                      </a:r>
                    </a:p>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Durante los últimos años representó una inversión creciente hasta llegar a un total de $2.372,5 millones en 2015. En 2016 en cambio se retrocedió, ejecutándose sólo un 15% de los fondos previstos (cerca de $460 millones). Como ya vimos  un total de $2.500 millones que formaban parte del presupuesto 2016 de este fondo fueron eliminados del presupuesto del INET por la DA 1587/2016. </a:t>
                      </a:r>
                    </a:p>
                  </a:txBody>
                  <a:tcPr>
                    <a:noFill/>
                  </a:tcPr>
                </a:tc>
              </a:tr>
            </a:tbl>
          </a:graphicData>
        </a:graphic>
      </p:graphicFrame>
      <p:pic>
        <p:nvPicPr>
          <p:cNvPr id="16" name="15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pic>
        <p:nvPicPr>
          <p:cNvPr id="20487" name="Picture 7"/>
          <p:cNvPicPr>
            <a:picLocks noChangeAspect="1" noChangeArrowheads="1"/>
          </p:cNvPicPr>
          <p:nvPr/>
        </p:nvPicPr>
        <p:blipFill>
          <a:blip r:embed="rId4"/>
          <a:srcRect/>
          <a:stretch>
            <a:fillRect/>
          </a:stretch>
        </p:blipFill>
        <p:spPr bwMode="auto">
          <a:xfrm>
            <a:off x="3786182" y="1500174"/>
            <a:ext cx="5241925" cy="3108325"/>
          </a:xfrm>
          <a:prstGeom prst="rect">
            <a:avLst/>
          </a:prstGeom>
          <a:noFill/>
          <a:ln w="9525">
            <a:noFill/>
            <a:miter lim="800000"/>
            <a:headEnd/>
            <a:tailEnd/>
          </a:ln>
          <a:effectLst/>
        </p:spPr>
      </p:pic>
    </p:spTree>
    <p:extLst>
      <p:ext uri="{BB962C8B-B14F-4D97-AF65-F5344CB8AC3E}">
        <p14:creationId xmlns:p14="http://schemas.microsoft.com/office/powerpoint/2010/main" val="1663572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AR" sz="3600" b="1" dirty="0" smtClean="0">
                <a:solidFill>
                  <a:srgbClr val="0070C0"/>
                </a:solidFill>
                <a:effectLst>
                  <a:outerShdw blurRad="38100" dist="38100" dir="2700000" algn="tl">
                    <a:srgbClr val="000000">
                      <a:alpha val="43137"/>
                    </a:srgbClr>
                  </a:outerShdw>
                </a:effectLst>
              </a:rPr>
              <a:t>La </a:t>
            </a:r>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en el INET</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16</a:t>
            </a:fld>
            <a:endParaRPr lang="es-AR" sz="1600" b="1" dirty="0">
              <a:solidFill>
                <a:schemeClr val="tx2">
                  <a:lumMod val="20000"/>
                  <a:lumOff val="80000"/>
                </a:schemeClr>
              </a:solidFill>
            </a:endParaRPr>
          </a:p>
        </p:txBody>
      </p:sp>
      <p:pic>
        <p:nvPicPr>
          <p:cNvPr id="11" name="10 Imagen" descr="Guarda-celest.jpg"/>
          <p:cNvPicPr>
            <a:picLocks noChangeAspect="1"/>
          </p:cNvPicPr>
          <p:nvPr/>
        </p:nvPicPr>
        <p:blipFill>
          <a:blip r:embed="rId2" cstate="print"/>
          <a:stretch>
            <a:fillRect/>
          </a:stretch>
        </p:blipFill>
        <p:spPr>
          <a:xfrm>
            <a:off x="428596" y="5643578"/>
            <a:ext cx="2214579" cy="113472"/>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4227344484"/>
              </p:ext>
            </p:extLst>
          </p:nvPr>
        </p:nvGraphicFramePr>
        <p:xfrm>
          <a:off x="428596" y="1142984"/>
          <a:ext cx="3608380" cy="4518600"/>
        </p:xfrm>
        <a:graphic>
          <a:graphicData uri="http://schemas.openxmlformats.org/drawingml/2006/table">
            <a:tbl>
              <a:tblPr firstRow="1" bandRow="1">
                <a:tableStyleId>{5C22544A-7EE6-4342-B048-85BDC9FD1C3A}</a:tableStyleId>
              </a:tblPr>
              <a:tblGrid>
                <a:gridCol w="3608380"/>
              </a:tblGrid>
              <a:tr h="4518600">
                <a:tc>
                  <a:txBody>
                    <a:bodyPr/>
                    <a:lstStyle/>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El impacto de la </a:t>
                      </a:r>
                      <a:r>
                        <a:rPr lang="es-AR" sz="1300" b="0" kern="1200" baseline="0" dirty="0" err="1" smtClean="0">
                          <a:solidFill>
                            <a:schemeClr val="tx1"/>
                          </a:solidFill>
                          <a:latin typeface="+mn-lt"/>
                          <a:ea typeface="+mn-ea"/>
                          <a:cs typeface="+mn-cs"/>
                        </a:rPr>
                        <a:t>subejecución</a:t>
                      </a:r>
                      <a:r>
                        <a:rPr lang="es-AR" sz="1300" b="0" kern="1200" baseline="0" dirty="0" smtClean="0">
                          <a:solidFill>
                            <a:schemeClr val="tx1"/>
                          </a:solidFill>
                          <a:latin typeface="+mn-lt"/>
                          <a:ea typeface="+mn-ea"/>
                          <a:cs typeface="+mn-cs"/>
                        </a:rPr>
                        <a:t> presupuestaria en el INET (usó solo el 15% del presupuesto disponible) se sintió en los bajos niveles de asistencia financiera que los colegios técnicos y demás instituciones de educación técnica recibieron para realizar equipamiento y acondicionamiento edilicio durante el año.</a:t>
                      </a:r>
                    </a:p>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Según el informe de Ejecución Física Financiera que publica el Ministerio de Hacienda (correspondiente a fines de septiembre, último disponible), solamente 26 instituciones de educación técnica habían recibido asistencia para acondicionamiento edilicio cuando la cifra prevista para ese periodo del año era de 200 instituciones a asistir y en los primeros 9 meses del año anterior se había asistido a un total de 104 instituciones. Algo parecido sucede con el equipamiento. Solo lo recibieron 262 instituciones, cuando debían haberlo hecho 550 (el año pasado lo recibieron 906 instituciones en el mismo lapso).</a:t>
                      </a:r>
                    </a:p>
                  </a:txBody>
                  <a:tcPr>
                    <a:noFill/>
                  </a:tcPr>
                </a:tc>
              </a:tr>
            </a:tbl>
          </a:graphicData>
        </a:graphic>
      </p:graphicFrame>
      <p:pic>
        <p:nvPicPr>
          <p:cNvPr id="16" name="15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pic>
        <p:nvPicPr>
          <p:cNvPr id="20484" name="Picture 4"/>
          <p:cNvPicPr>
            <a:picLocks noChangeAspect="1" noChangeArrowheads="1"/>
          </p:cNvPicPr>
          <p:nvPr/>
        </p:nvPicPr>
        <p:blipFill>
          <a:blip r:embed="rId4"/>
          <a:srcRect/>
          <a:stretch>
            <a:fillRect/>
          </a:stretch>
        </p:blipFill>
        <p:spPr bwMode="auto">
          <a:xfrm>
            <a:off x="4214810" y="1142984"/>
            <a:ext cx="3571899" cy="2154616"/>
          </a:xfrm>
          <a:prstGeom prst="rect">
            <a:avLst/>
          </a:prstGeom>
          <a:noFill/>
          <a:ln w="9525">
            <a:noFill/>
            <a:miter lim="800000"/>
            <a:headEnd/>
            <a:tailEnd/>
          </a:ln>
          <a:effectLst/>
        </p:spPr>
      </p:pic>
      <p:pic>
        <p:nvPicPr>
          <p:cNvPr id="20485" name="Picture 5"/>
          <p:cNvPicPr>
            <a:picLocks noChangeAspect="1" noChangeArrowheads="1"/>
          </p:cNvPicPr>
          <p:nvPr/>
        </p:nvPicPr>
        <p:blipFill>
          <a:blip r:embed="rId5"/>
          <a:srcRect/>
          <a:stretch>
            <a:fillRect/>
          </a:stretch>
        </p:blipFill>
        <p:spPr bwMode="auto">
          <a:xfrm>
            <a:off x="4286248" y="3643314"/>
            <a:ext cx="3500462" cy="2162954"/>
          </a:xfrm>
          <a:prstGeom prst="rect">
            <a:avLst/>
          </a:prstGeom>
          <a:noFill/>
          <a:ln w="9525">
            <a:noFill/>
            <a:miter lim="800000"/>
            <a:headEnd/>
            <a:tailEnd/>
          </a:ln>
          <a:effectLst/>
        </p:spPr>
      </p:pic>
    </p:spTree>
    <p:extLst>
      <p:ext uri="{BB962C8B-B14F-4D97-AF65-F5344CB8AC3E}">
        <p14:creationId xmlns:p14="http://schemas.microsoft.com/office/powerpoint/2010/main" val="166357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r>
              <a:rPr lang="es-AR" sz="3600" b="1" dirty="0" smtClean="0">
                <a:solidFill>
                  <a:srgbClr val="0070C0"/>
                </a:solidFill>
                <a:effectLst>
                  <a:outerShdw blurRad="38100" dist="38100" dir="2700000" algn="tl">
                    <a:srgbClr val="000000">
                      <a:alpha val="43137"/>
                    </a:srgbClr>
                  </a:outerShdw>
                </a:effectLst>
              </a:rPr>
              <a:t>El impacto de la </a:t>
            </a:r>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en los programas socioeducativos</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17</a:t>
            </a:fld>
            <a:endParaRPr lang="es-AR" sz="1600" b="1" dirty="0">
              <a:solidFill>
                <a:schemeClr val="tx2">
                  <a:lumMod val="20000"/>
                  <a:lumOff val="80000"/>
                </a:schemeClr>
              </a:solidFill>
            </a:endParaRPr>
          </a:p>
        </p:txBody>
      </p:sp>
      <p:pic>
        <p:nvPicPr>
          <p:cNvPr id="11" name="10 Imagen" descr="Guarda-celest.jpg"/>
          <p:cNvPicPr>
            <a:picLocks noChangeAspect="1"/>
          </p:cNvPicPr>
          <p:nvPr/>
        </p:nvPicPr>
        <p:blipFill>
          <a:blip r:embed="rId2" cstate="print"/>
          <a:stretch>
            <a:fillRect/>
          </a:stretch>
        </p:blipFill>
        <p:spPr>
          <a:xfrm>
            <a:off x="428596" y="5643578"/>
            <a:ext cx="2214579" cy="113472"/>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4227344484"/>
              </p:ext>
            </p:extLst>
          </p:nvPr>
        </p:nvGraphicFramePr>
        <p:xfrm>
          <a:off x="285720" y="1285860"/>
          <a:ext cx="3608380" cy="4846320"/>
        </p:xfrm>
        <a:graphic>
          <a:graphicData uri="http://schemas.openxmlformats.org/drawingml/2006/table">
            <a:tbl>
              <a:tblPr firstRow="1" bandRow="1">
                <a:tableStyleId>{5C22544A-7EE6-4342-B048-85BDC9FD1C3A}</a:tableStyleId>
              </a:tblPr>
              <a:tblGrid>
                <a:gridCol w="3608380"/>
              </a:tblGrid>
              <a:tr h="4518600">
                <a:tc>
                  <a:txBody>
                    <a:bodyPr/>
                    <a:lstStyle/>
                    <a:p>
                      <a:pPr algn="just"/>
                      <a:r>
                        <a:rPr lang="es-AR" sz="1300" b="0" kern="1200" baseline="0" dirty="0" smtClean="0">
                          <a:solidFill>
                            <a:schemeClr val="tx1"/>
                          </a:solidFill>
                          <a:latin typeface="+mn-lt"/>
                          <a:ea typeface="+mn-ea"/>
                          <a:cs typeface="+mn-cs"/>
                        </a:rPr>
                        <a:t>El impacto de la </a:t>
                      </a:r>
                      <a:r>
                        <a:rPr lang="es-AR" sz="1300" b="0" kern="1200" baseline="0" dirty="0" err="1" smtClean="0">
                          <a:solidFill>
                            <a:schemeClr val="tx1"/>
                          </a:solidFill>
                          <a:latin typeface="+mn-lt"/>
                          <a:ea typeface="+mn-ea"/>
                          <a:cs typeface="+mn-cs"/>
                        </a:rPr>
                        <a:t>subejecución</a:t>
                      </a:r>
                      <a:r>
                        <a:rPr lang="es-AR" sz="1300" b="0" kern="1200" baseline="0" dirty="0" smtClean="0">
                          <a:solidFill>
                            <a:schemeClr val="tx1"/>
                          </a:solidFill>
                          <a:latin typeface="+mn-lt"/>
                          <a:ea typeface="+mn-ea"/>
                          <a:cs typeface="+mn-cs"/>
                        </a:rPr>
                        <a:t> presupuestaria se sintió muy fuerte en los programas socioeducativos.  De esta manera, y siempre según el informe de Ejecución Física Financiera que publica el Ministerio de Hacienda (correspondiente a fines de septiembre) de los 6 millones de libros previstos distribuir en las escuelas durante los primeros 9 meses, solo se distribuyeron 1.356.422, cuando el año anterior en ese mismo período se habían distribuido 5.670.000 libros.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3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AR" sz="1300" b="0" kern="1200" baseline="0" dirty="0" smtClean="0">
                          <a:solidFill>
                            <a:schemeClr val="tx1"/>
                          </a:solidFill>
                          <a:latin typeface="+mn-lt"/>
                          <a:ea typeface="+mn-ea"/>
                          <a:cs typeface="+mn-cs"/>
                        </a:rPr>
                        <a:t>También se observaron </a:t>
                      </a:r>
                      <a:r>
                        <a:rPr lang="es-AR" sz="1300" b="0" kern="1200" baseline="0" dirty="0" err="1" smtClean="0">
                          <a:solidFill>
                            <a:schemeClr val="tx1"/>
                          </a:solidFill>
                          <a:latin typeface="+mn-lt"/>
                          <a:ea typeface="+mn-ea"/>
                          <a:cs typeface="+mn-cs"/>
                        </a:rPr>
                        <a:t>subejecuciones</a:t>
                      </a:r>
                      <a:r>
                        <a:rPr lang="es-AR" sz="1300" b="0" kern="1200" baseline="0" dirty="0" smtClean="0">
                          <a:solidFill>
                            <a:schemeClr val="tx1"/>
                          </a:solidFill>
                          <a:latin typeface="+mn-lt"/>
                          <a:ea typeface="+mn-ea"/>
                          <a:cs typeface="+mn-cs"/>
                        </a:rPr>
                        <a:t> muy fuertes en otros objetivos de políticas educativas tales como el Apoyo a Escuelas en Situación de Vulnerabilidad Social (no se atendió ninguna de las 1.500 previstas) , el aporte al Programa Nacional de Ajedrez Educativo (solo se asistió a 605 alumnos de 1.430 previstos),  la Asistencia Financiera a Escuelas Rurales (100 escuelas atendidas sobre 10.000 previstas).</a:t>
                      </a: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 </a:t>
                      </a:r>
                    </a:p>
                  </a:txBody>
                  <a:tcPr>
                    <a:noFill/>
                  </a:tcPr>
                </a:tc>
              </a:tr>
            </a:tbl>
          </a:graphicData>
        </a:graphic>
      </p:graphicFrame>
      <p:pic>
        <p:nvPicPr>
          <p:cNvPr id="16" name="15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val="4227344484"/>
              </p:ext>
            </p:extLst>
          </p:nvPr>
        </p:nvGraphicFramePr>
        <p:xfrm>
          <a:off x="4786314" y="1285860"/>
          <a:ext cx="3608380" cy="4518600"/>
        </p:xfrm>
        <a:graphic>
          <a:graphicData uri="http://schemas.openxmlformats.org/drawingml/2006/table">
            <a:tbl>
              <a:tblPr firstRow="1" bandRow="1">
                <a:tableStyleId>{5C22544A-7EE6-4342-B048-85BDC9FD1C3A}</a:tableStyleId>
              </a:tblPr>
              <a:tblGrid>
                <a:gridCol w="3608380"/>
              </a:tblGrid>
              <a:tr h="4518600">
                <a:tc>
                  <a:txBody>
                    <a:bodyPr/>
                    <a:lstStyle/>
                    <a:p>
                      <a:pPr algn="just"/>
                      <a:r>
                        <a:rPr lang="es-AR" sz="1300" b="0" kern="1200" baseline="0" dirty="0" smtClean="0">
                          <a:solidFill>
                            <a:schemeClr val="tx1"/>
                          </a:solidFill>
                          <a:latin typeface="+mn-lt"/>
                          <a:ea typeface="+mn-ea"/>
                          <a:cs typeface="+mn-cs"/>
                        </a:rPr>
                        <a:t>Algo similar ocurrió con las computadoras  del programa Conectar Igualdad, que solo adquirió 100 mil computadoras para alumnos y docentes (contra una previsión inicial de 165.000 PCs para los 9 primeros meses) cuando en ese mismo periodo del año 2015 ya se habían distribuido 408.676 PCs.</a:t>
                      </a:r>
                    </a:p>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 </a:t>
                      </a:r>
                    </a:p>
                  </a:txBody>
                  <a:tcPr>
                    <a:noFill/>
                  </a:tcPr>
                </a:tc>
              </a:tr>
            </a:tbl>
          </a:graphicData>
        </a:graphic>
      </p:graphicFrame>
      <p:pic>
        <p:nvPicPr>
          <p:cNvPr id="12" name="Picture 2"/>
          <p:cNvPicPr>
            <a:picLocks noChangeAspect="1" noChangeArrowheads="1"/>
          </p:cNvPicPr>
          <p:nvPr/>
        </p:nvPicPr>
        <p:blipFill>
          <a:blip r:embed="rId4"/>
          <a:srcRect/>
          <a:stretch>
            <a:fillRect/>
          </a:stretch>
        </p:blipFill>
        <p:spPr bwMode="auto">
          <a:xfrm>
            <a:off x="4857752" y="3214686"/>
            <a:ext cx="3714776" cy="2295379"/>
          </a:xfrm>
          <a:prstGeom prst="rect">
            <a:avLst/>
          </a:prstGeom>
          <a:noFill/>
          <a:ln w="9525">
            <a:noFill/>
            <a:miter lim="800000"/>
            <a:headEnd/>
            <a:tailEnd/>
          </a:ln>
          <a:effectLst/>
        </p:spPr>
      </p:pic>
    </p:spTree>
    <p:extLst>
      <p:ext uri="{BB962C8B-B14F-4D97-AF65-F5344CB8AC3E}">
        <p14:creationId xmlns:p14="http://schemas.microsoft.com/office/powerpoint/2010/main" val="1663572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r>
              <a:rPr lang="es-AR" sz="3600" b="1" dirty="0" smtClean="0">
                <a:solidFill>
                  <a:srgbClr val="0070C0"/>
                </a:solidFill>
                <a:effectLst>
                  <a:outerShdw blurRad="38100" dist="38100" dir="2700000" algn="tl">
                    <a:srgbClr val="000000">
                      <a:alpha val="43137"/>
                    </a:srgbClr>
                  </a:outerShdw>
                </a:effectLst>
              </a:rPr>
              <a:t>El impacto del </a:t>
            </a:r>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en los programas socioeducativos</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18</a:t>
            </a:fld>
            <a:endParaRPr lang="es-AR" sz="1600" b="1" dirty="0">
              <a:solidFill>
                <a:schemeClr val="tx2">
                  <a:lumMod val="20000"/>
                  <a:lumOff val="80000"/>
                </a:schemeClr>
              </a:solidFill>
            </a:endParaRPr>
          </a:p>
        </p:txBody>
      </p:sp>
      <p:pic>
        <p:nvPicPr>
          <p:cNvPr id="11" name="10 Imagen" descr="Guarda-celest.jpg"/>
          <p:cNvPicPr>
            <a:picLocks noChangeAspect="1"/>
          </p:cNvPicPr>
          <p:nvPr/>
        </p:nvPicPr>
        <p:blipFill>
          <a:blip r:embed="rId2" cstate="print"/>
          <a:stretch>
            <a:fillRect/>
          </a:stretch>
        </p:blipFill>
        <p:spPr>
          <a:xfrm>
            <a:off x="428596" y="5643578"/>
            <a:ext cx="2214579" cy="113472"/>
          </a:xfrm>
          <a:prstGeom prst="rect">
            <a:avLst/>
          </a:prstGeom>
        </p:spPr>
      </p:pic>
      <p:pic>
        <p:nvPicPr>
          <p:cNvPr id="16" name="15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pic>
        <p:nvPicPr>
          <p:cNvPr id="21507" name="Picture 3"/>
          <p:cNvPicPr>
            <a:picLocks noChangeAspect="1" noChangeArrowheads="1"/>
          </p:cNvPicPr>
          <p:nvPr/>
        </p:nvPicPr>
        <p:blipFill>
          <a:blip r:embed="rId4"/>
          <a:srcRect/>
          <a:stretch>
            <a:fillRect/>
          </a:stretch>
        </p:blipFill>
        <p:spPr bwMode="auto">
          <a:xfrm>
            <a:off x="4500562" y="1071546"/>
            <a:ext cx="3714776" cy="2548156"/>
          </a:xfrm>
          <a:prstGeom prst="rect">
            <a:avLst/>
          </a:prstGeom>
          <a:noFill/>
          <a:ln w="9525">
            <a:noFill/>
            <a:miter lim="800000"/>
            <a:headEnd/>
            <a:tailEnd/>
          </a:ln>
          <a:effectLst/>
        </p:spPr>
      </p:pic>
      <p:pic>
        <p:nvPicPr>
          <p:cNvPr id="21508" name="Picture 4"/>
          <p:cNvPicPr>
            <a:picLocks noChangeAspect="1" noChangeArrowheads="1"/>
          </p:cNvPicPr>
          <p:nvPr/>
        </p:nvPicPr>
        <p:blipFill>
          <a:blip r:embed="rId5"/>
          <a:srcRect/>
          <a:stretch>
            <a:fillRect/>
          </a:stretch>
        </p:blipFill>
        <p:spPr bwMode="auto">
          <a:xfrm>
            <a:off x="642910" y="1142984"/>
            <a:ext cx="3679098" cy="2214578"/>
          </a:xfrm>
          <a:prstGeom prst="rect">
            <a:avLst/>
          </a:prstGeom>
          <a:noFill/>
          <a:ln w="9525">
            <a:noFill/>
            <a:miter lim="800000"/>
            <a:headEnd/>
            <a:tailEnd/>
          </a:ln>
          <a:effectLst/>
        </p:spPr>
      </p:pic>
      <p:pic>
        <p:nvPicPr>
          <p:cNvPr id="21509" name="Picture 5"/>
          <p:cNvPicPr>
            <a:picLocks noChangeAspect="1" noChangeArrowheads="1"/>
          </p:cNvPicPr>
          <p:nvPr/>
        </p:nvPicPr>
        <p:blipFill>
          <a:blip r:embed="rId6"/>
          <a:srcRect/>
          <a:stretch>
            <a:fillRect/>
          </a:stretch>
        </p:blipFill>
        <p:spPr bwMode="auto">
          <a:xfrm>
            <a:off x="4429124" y="3587137"/>
            <a:ext cx="3965392" cy="2361233"/>
          </a:xfrm>
          <a:prstGeom prst="rect">
            <a:avLst/>
          </a:prstGeom>
          <a:noFill/>
          <a:ln w="9525">
            <a:noFill/>
            <a:miter lim="800000"/>
            <a:headEnd/>
            <a:tailEnd/>
          </a:ln>
          <a:effectLst/>
        </p:spPr>
      </p:pic>
      <p:pic>
        <p:nvPicPr>
          <p:cNvPr id="22530" name="Picture 2"/>
          <p:cNvPicPr>
            <a:picLocks noChangeAspect="1" noChangeArrowheads="1"/>
          </p:cNvPicPr>
          <p:nvPr/>
        </p:nvPicPr>
        <p:blipFill>
          <a:blip r:embed="rId7"/>
          <a:srcRect/>
          <a:stretch>
            <a:fillRect/>
          </a:stretch>
        </p:blipFill>
        <p:spPr bwMode="auto">
          <a:xfrm>
            <a:off x="571472" y="3571876"/>
            <a:ext cx="3764280" cy="2214578"/>
          </a:xfrm>
          <a:prstGeom prst="rect">
            <a:avLst/>
          </a:prstGeom>
          <a:noFill/>
          <a:ln w="9525">
            <a:noFill/>
            <a:miter lim="800000"/>
            <a:headEnd/>
            <a:tailEnd/>
          </a:ln>
          <a:effectLst/>
        </p:spPr>
      </p:pic>
    </p:spTree>
    <p:extLst>
      <p:ext uri="{BB962C8B-B14F-4D97-AF65-F5344CB8AC3E}">
        <p14:creationId xmlns:p14="http://schemas.microsoft.com/office/powerpoint/2010/main" val="1663572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r>
              <a:rPr lang="es-AR" sz="3600" b="1" dirty="0" smtClean="0">
                <a:solidFill>
                  <a:srgbClr val="0070C0"/>
                </a:solidFill>
                <a:effectLst>
                  <a:outerShdw blurRad="38100" dist="38100" dir="2700000" algn="tl">
                    <a:srgbClr val="000000">
                      <a:alpha val="43137"/>
                    </a:srgbClr>
                  </a:outerShdw>
                </a:effectLst>
              </a:rPr>
              <a:t>El impacto de la </a:t>
            </a:r>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en Infraestructura y Formación Docente</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19</a:t>
            </a:fld>
            <a:endParaRPr lang="es-AR" sz="1600" b="1" dirty="0">
              <a:solidFill>
                <a:schemeClr val="tx2">
                  <a:lumMod val="20000"/>
                  <a:lumOff val="80000"/>
                </a:schemeClr>
              </a:solidFill>
            </a:endParaRPr>
          </a:p>
        </p:txBody>
      </p:sp>
      <p:pic>
        <p:nvPicPr>
          <p:cNvPr id="11" name="10 Imagen" descr="Guarda-celest.jpg"/>
          <p:cNvPicPr>
            <a:picLocks noChangeAspect="1"/>
          </p:cNvPicPr>
          <p:nvPr/>
        </p:nvPicPr>
        <p:blipFill>
          <a:blip r:embed="rId2" cstate="print"/>
          <a:stretch>
            <a:fillRect/>
          </a:stretch>
        </p:blipFill>
        <p:spPr>
          <a:xfrm>
            <a:off x="428596" y="5643578"/>
            <a:ext cx="2214579" cy="113472"/>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4227344484"/>
              </p:ext>
            </p:extLst>
          </p:nvPr>
        </p:nvGraphicFramePr>
        <p:xfrm>
          <a:off x="285720" y="1285860"/>
          <a:ext cx="3608380" cy="4518600"/>
        </p:xfrm>
        <a:graphic>
          <a:graphicData uri="http://schemas.openxmlformats.org/drawingml/2006/table">
            <a:tbl>
              <a:tblPr firstRow="1" bandRow="1">
                <a:tableStyleId>{5C22544A-7EE6-4342-B048-85BDC9FD1C3A}</a:tableStyleId>
              </a:tblPr>
              <a:tblGrid>
                <a:gridCol w="3608380"/>
              </a:tblGrid>
              <a:tr h="4518600">
                <a:tc>
                  <a:txBody>
                    <a:bodyPr/>
                    <a:lstStyle/>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 </a:t>
                      </a:r>
                    </a:p>
                  </a:txBody>
                  <a:tcPr>
                    <a:noFill/>
                  </a:tcPr>
                </a:tc>
              </a:tr>
            </a:tbl>
          </a:graphicData>
        </a:graphic>
      </p:graphicFrame>
      <p:pic>
        <p:nvPicPr>
          <p:cNvPr id="16" name="15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val="4227344484"/>
              </p:ext>
            </p:extLst>
          </p:nvPr>
        </p:nvGraphicFramePr>
        <p:xfrm>
          <a:off x="357158" y="1214422"/>
          <a:ext cx="3714776" cy="4786346"/>
        </p:xfrm>
        <a:graphic>
          <a:graphicData uri="http://schemas.openxmlformats.org/drawingml/2006/table">
            <a:tbl>
              <a:tblPr firstRow="1" bandRow="1">
                <a:tableStyleId>{5C22544A-7EE6-4342-B048-85BDC9FD1C3A}</a:tableStyleId>
              </a:tblPr>
              <a:tblGrid>
                <a:gridCol w="3714776"/>
              </a:tblGrid>
              <a:tr h="4786346">
                <a:tc>
                  <a:txBody>
                    <a:bodyPr/>
                    <a:lstStyle/>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 El área de Formación Docente es una de las más castigadas por la falta de gestión </a:t>
                      </a:r>
                      <a:r>
                        <a:rPr lang="es-AR" sz="1300" b="0" kern="1200" baseline="0" dirty="0" err="1" smtClean="0">
                          <a:solidFill>
                            <a:schemeClr val="tx1"/>
                          </a:solidFill>
                          <a:latin typeface="+mn-lt"/>
                          <a:ea typeface="+mn-ea"/>
                          <a:cs typeface="+mn-cs"/>
                        </a:rPr>
                        <a:t>macrista</a:t>
                      </a:r>
                      <a:r>
                        <a:rPr lang="es-AR" sz="1300" b="0" kern="1200" baseline="0" dirty="0" smtClean="0">
                          <a:solidFill>
                            <a:schemeClr val="tx1"/>
                          </a:solidFill>
                          <a:latin typeface="+mn-lt"/>
                          <a:ea typeface="+mn-ea"/>
                          <a:cs typeface="+mn-cs"/>
                        </a:rPr>
                        <a:t> y puede verificarse en la caída de cantidad de Estudiantes de Institutos de Formación Docente que recibieron becas (12.683 contra 24.000 previstos),  así como también los becarios de grado y especialización (0, contra 300 del año anterior), y de población indígena en particular (3.965 contra 6.000 previstos para los primeros 9 meses y  5.601 del mismo período del año anterior).  </a:t>
                      </a:r>
                    </a:p>
                  </a:txBody>
                  <a:tcPr>
                    <a:noFill/>
                  </a:tcPr>
                </a:tc>
              </a:tr>
            </a:tbl>
          </a:graphicData>
        </a:graphic>
      </p:graphicFrame>
      <p:pic>
        <p:nvPicPr>
          <p:cNvPr id="23554" name="Picture 2"/>
          <p:cNvPicPr>
            <a:picLocks noChangeAspect="1" noChangeArrowheads="1"/>
          </p:cNvPicPr>
          <p:nvPr/>
        </p:nvPicPr>
        <p:blipFill>
          <a:blip r:embed="rId4"/>
          <a:srcRect/>
          <a:stretch>
            <a:fillRect/>
          </a:stretch>
        </p:blipFill>
        <p:spPr bwMode="auto">
          <a:xfrm>
            <a:off x="4643438" y="1214422"/>
            <a:ext cx="4136783" cy="2357454"/>
          </a:xfrm>
          <a:prstGeom prst="rect">
            <a:avLst/>
          </a:prstGeom>
          <a:noFill/>
          <a:ln w="9525">
            <a:noFill/>
            <a:miter lim="800000"/>
            <a:headEnd/>
            <a:tailEnd/>
          </a:ln>
          <a:effectLst/>
        </p:spPr>
      </p:pic>
      <p:pic>
        <p:nvPicPr>
          <p:cNvPr id="23555" name="Picture 3"/>
          <p:cNvPicPr>
            <a:picLocks noChangeAspect="1" noChangeArrowheads="1"/>
          </p:cNvPicPr>
          <p:nvPr/>
        </p:nvPicPr>
        <p:blipFill>
          <a:blip r:embed="rId5"/>
          <a:srcRect/>
          <a:stretch>
            <a:fillRect/>
          </a:stretch>
        </p:blipFill>
        <p:spPr bwMode="auto">
          <a:xfrm>
            <a:off x="428596" y="3500438"/>
            <a:ext cx="3571900" cy="2550934"/>
          </a:xfrm>
          <a:prstGeom prst="rect">
            <a:avLst/>
          </a:prstGeom>
          <a:noFill/>
          <a:ln w="9525">
            <a:noFill/>
            <a:miter lim="800000"/>
            <a:headEnd/>
            <a:tailEnd/>
          </a:ln>
          <a:effectLst/>
        </p:spPr>
      </p:pic>
      <p:graphicFrame>
        <p:nvGraphicFramePr>
          <p:cNvPr id="13" name="12 Tabla"/>
          <p:cNvGraphicFramePr>
            <a:graphicFrameLocks noGrp="1"/>
          </p:cNvGraphicFramePr>
          <p:nvPr>
            <p:extLst>
              <p:ext uri="{D42A27DB-BD31-4B8C-83A1-F6EECF244321}">
                <p14:modId xmlns:p14="http://schemas.microsoft.com/office/powerpoint/2010/main" val="4227344484"/>
              </p:ext>
            </p:extLst>
          </p:nvPr>
        </p:nvGraphicFramePr>
        <p:xfrm>
          <a:off x="4714876" y="1214422"/>
          <a:ext cx="3929090" cy="4846320"/>
        </p:xfrm>
        <a:graphic>
          <a:graphicData uri="http://schemas.openxmlformats.org/drawingml/2006/table">
            <a:tbl>
              <a:tblPr firstRow="1" bandRow="1">
                <a:tableStyleId>{5C22544A-7EE6-4342-B048-85BDC9FD1C3A}</a:tableStyleId>
              </a:tblPr>
              <a:tblGrid>
                <a:gridCol w="3929090"/>
              </a:tblGrid>
              <a:tr h="4786346">
                <a:tc>
                  <a:txBody>
                    <a:bodyPr/>
                    <a:lstStyle/>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endParaRPr lang="es-AR" sz="1300" b="0" kern="1200" baseline="0" dirty="0" smtClean="0">
                        <a:solidFill>
                          <a:schemeClr val="tx1"/>
                        </a:solidFill>
                        <a:latin typeface="+mn-lt"/>
                        <a:ea typeface="+mn-ea"/>
                        <a:cs typeface="+mn-cs"/>
                      </a:endParaRPr>
                    </a:p>
                    <a:p>
                      <a:pPr algn="just"/>
                      <a:r>
                        <a:rPr lang="es-AR" sz="1300" b="0" kern="1200" baseline="0" dirty="0" smtClean="0">
                          <a:solidFill>
                            <a:schemeClr val="tx1"/>
                          </a:solidFill>
                          <a:latin typeface="+mn-lt"/>
                          <a:ea typeface="+mn-ea"/>
                          <a:cs typeface="+mn-cs"/>
                        </a:rPr>
                        <a:t>El área de Infraestructura escolar también se vio afectada por la </a:t>
                      </a:r>
                      <a:r>
                        <a:rPr lang="es-AR" sz="1300" b="0" kern="1200" baseline="0" dirty="0" err="1" smtClean="0">
                          <a:solidFill>
                            <a:schemeClr val="tx1"/>
                          </a:solidFill>
                          <a:latin typeface="+mn-lt"/>
                          <a:ea typeface="+mn-ea"/>
                          <a:cs typeface="+mn-cs"/>
                        </a:rPr>
                        <a:t>subejecución</a:t>
                      </a:r>
                      <a:r>
                        <a:rPr lang="es-AR" sz="1300" b="0" kern="1200" baseline="0" dirty="0" smtClean="0">
                          <a:solidFill>
                            <a:schemeClr val="tx1"/>
                          </a:solidFill>
                          <a:latin typeface="+mn-lt"/>
                          <a:ea typeface="+mn-ea"/>
                          <a:cs typeface="+mn-cs"/>
                        </a:rPr>
                        <a:t> y el ajuste. El Ministerio de Educación </a:t>
                      </a:r>
                      <a:r>
                        <a:rPr lang="es-AR" sz="1300" b="0" kern="1200" baseline="0" dirty="0" err="1" smtClean="0">
                          <a:solidFill>
                            <a:schemeClr val="tx1"/>
                          </a:solidFill>
                          <a:latin typeface="+mn-lt"/>
                          <a:ea typeface="+mn-ea"/>
                          <a:cs typeface="+mn-cs"/>
                        </a:rPr>
                        <a:t>subejecutó</a:t>
                      </a:r>
                      <a:r>
                        <a:rPr lang="es-AR" sz="1300" b="0" kern="1200" baseline="0" dirty="0" smtClean="0">
                          <a:solidFill>
                            <a:schemeClr val="tx1"/>
                          </a:solidFill>
                          <a:latin typeface="+mn-lt"/>
                          <a:ea typeface="+mn-ea"/>
                          <a:cs typeface="+mn-cs"/>
                        </a:rPr>
                        <a:t> los fondos destinados a Mejoramiento de la Infraestructura de las Escuelas- en 9 meses de 2016 sólo se realizaron 154.347 m², 100.000 m² menos que el año anterior-. </a:t>
                      </a:r>
                    </a:p>
                    <a:p>
                      <a:pPr algn="just"/>
                      <a:r>
                        <a:rPr lang="es-AR" sz="1300" b="0" kern="1200" baseline="0" dirty="0" smtClean="0">
                          <a:solidFill>
                            <a:schemeClr val="tx1"/>
                          </a:solidFill>
                          <a:latin typeface="+mn-lt"/>
                          <a:ea typeface="+mn-ea"/>
                          <a:cs typeface="+mn-cs"/>
                        </a:rPr>
                        <a:t>El Ministerio de Interior, por su lado, invirtió sólo el 40% de los fondos que se invirtieron en el mismo periodo del año pasado. Por este motivo se terminaron sólo 100 de las 146 escuelas previstas para enero-septiembre y finalmente perdió 74 millones de pesos en el ajuste dispuesto por la DA 1587/2016.   </a:t>
                      </a:r>
                    </a:p>
                  </a:txBody>
                  <a:tcPr>
                    <a:noFill/>
                  </a:tcPr>
                </a:tc>
              </a:tr>
            </a:tbl>
          </a:graphicData>
        </a:graphic>
      </p:graphicFrame>
    </p:spTree>
    <p:extLst>
      <p:ext uri="{BB962C8B-B14F-4D97-AF65-F5344CB8AC3E}">
        <p14:creationId xmlns:p14="http://schemas.microsoft.com/office/powerpoint/2010/main" val="1663572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2</a:t>
            </a:fld>
            <a:endParaRPr lang="es-AR" sz="1600" b="1" dirty="0">
              <a:solidFill>
                <a:schemeClr val="tx2">
                  <a:lumMod val="20000"/>
                  <a:lumOff val="80000"/>
                </a:scheme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200476517"/>
              </p:ext>
            </p:extLst>
          </p:nvPr>
        </p:nvGraphicFramePr>
        <p:xfrm>
          <a:off x="857224" y="428604"/>
          <a:ext cx="7715304" cy="5637846"/>
        </p:xfrm>
        <a:graphic>
          <a:graphicData uri="http://schemas.openxmlformats.org/drawingml/2006/table">
            <a:tbl>
              <a:tblPr firstRow="1" bandRow="1">
                <a:tableStyleId>{5C22544A-7EE6-4342-B048-85BDC9FD1C3A}</a:tableStyleId>
              </a:tblPr>
              <a:tblGrid>
                <a:gridCol w="7715304"/>
              </a:tblGrid>
              <a:tr h="5637846">
                <a:tc>
                  <a:txBody>
                    <a:bodyPr/>
                    <a:lstStyle/>
                    <a:p>
                      <a:pPr algn="just"/>
                      <a:r>
                        <a:rPr lang="es-AR" sz="1800" b="1" kern="1200" dirty="0" smtClean="0">
                          <a:solidFill>
                            <a:schemeClr val="tx1"/>
                          </a:solidFill>
                          <a:latin typeface="+mn-lt"/>
                          <a:ea typeface="+mn-ea"/>
                          <a:cs typeface="+mn-cs"/>
                        </a:rPr>
                        <a:t>Durante</a:t>
                      </a:r>
                      <a:r>
                        <a:rPr lang="es-AR" sz="1800" b="1" kern="1200" baseline="0" dirty="0" smtClean="0">
                          <a:solidFill>
                            <a:schemeClr val="tx1"/>
                          </a:solidFill>
                          <a:latin typeface="+mn-lt"/>
                          <a:ea typeface="+mn-ea"/>
                          <a:cs typeface="+mn-cs"/>
                        </a:rPr>
                        <a:t> </a:t>
                      </a:r>
                      <a:r>
                        <a:rPr lang="es-AR" sz="1800" b="1" kern="1200" dirty="0" smtClean="0">
                          <a:solidFill>
                            <a:schemeClr val="tx1"/>
                          </a:solidFill>
                          <a:latin typeface="+mn-lt"/>
                          <a:ea typeface="+mn-ea"/>
                          <a:cs typeface="+mn-cs"/>
                        </a:rPr>
                        <a:t>la última década el Estado Nacional dio un fuerte impulso a las políticas públicas en materia educativa, el que se vio instrumentado a través de un conjunto sustantivo de normas que permitieron incrementar la participación del gasto en educación, y ciencia y técnica en relación al Producto Bruto Interno. Las principales normas sancionadas en este lapso  fueron:  </a:t>
                      </a:r>
                    </a:p>
                    <a:p>
                      <a:endParaRPr lang="es-AR" sz="1800" b="1" kern="1200" dirty="0" smtClean="0">
                        <a:solidFill>
                          <a:schemeClr val="tx1"/>
                        </a:solidFill>
                        <a:latin typeface="+mn-lt"/>
                        <a:ea typeface="+mn-ea"/>
                        <a:cs typeface="+mn-cs"/>
                      </a:endParaRPr>
                    </a:p>
                    <a:p>
                      <a:pPr lvl="0" algn="just">
                        <a:buFont typeface="Wingdings" pitchFamily="2" charset="2"/>
                        <a:buChar char="ü"/>
                      </a:pPr>
                      <a:r>
                        <a:rPr lang="es-AR" sz="1800" b="1" kern="1200" dirty="0" smtClean="0">
                          <a:solidFill>
                            <a:schemeClr val="tx1"/>
                          </a:solidFill>
                          <a:latin typeface="+mn-lt"/>
                          <a:ea typeface="+mn-ea"/>
                          <a:cs typeface="+mn-cs"/>
                        </a:rPr>
                        <a:t> Ley de Financiamiento Educativo 26.075. Sancionada en 2005 y promulgada en 2006. Estableció un aumento de “la inversión en educación, ciencia y tecnología, entre los años 2006 y 2010”. Asimismo, dispuso las participaciones correspondientes al Estado Nacional (40%) y a las provincias y la Ciudad Autónoma de Buenos Aires (60%) en el esfuerzo de inversión adicional necesario cada año a fin de alcanzar la meta prevista.</a:t>
                      </a:r>
                    </a:p>
                    <a:p>
                      <a:pPr lvl="0">
                        <a:buFont typeface="Wingdings" pitchFamily="2" charset="2"/>
                        <a:buNone/>
                      </a:pPr>
                      <a:endParaRPr lang="es-AR" sz="1800" b="1" kern="1200" dirty="0" smtClean="0">
                        <a:solidFill>
                          <a:schemeClr val="tx1"/>
                        </a:solidFill>
                        <a:latin typeface="+mn-lt"/>
                        <a:ea typeface="+mn-ea"/>
                        <a:cs typeface="+mn-cs"/>
                      </a:endParaRPr>
                    </a:p>
                    <a:p>
                      <a:pPr lvl="0" algn="just">
                        <a:buFont typeface="Wingdings" pitchFamily="2" charset="2"/>
                        <a:buChar char="ü"/>
                      </a:pPr>
                      <a:r>
                        <a:rPr lang="es-AR" sz="1800" b="1" kern="1200" dirty="0" smtClean="0">
                          <a:solidFill>
                            <a:schemeClr val="tx1"/>
                          </a:solidFill>
                          <a:latin typeface="+mn-lt"/>
                          <a:ea typeface="+mn-ea"/>
                          <a:cs typeface="+mn-cs"/>
                        </a:rPr>
                        <a:t> La Ley de Educación Nacional 26.206.  Sancionada en 2006. En su artículo 9º establece que</a:t>
                      </a:r>
                      <a:r>
                        <a:rPr lang="es-AR" sz="1800" b="1" kern="1200" dirty="0" smtClean="0">
                          <a:solidFill>
                            <a:srgbClr val="FF0000"/>
                          </a:solidFill>
                          <a:latin typeface="+mn-lt"/>
                          <a:ea typeface="+mn-ea"/>
                          <a:cs typeface="+mn-cs"/>
                        </a:rPr>
                        <a:t>,</a:t>
                      </a:r>
                      <a:r>
                        <a:rPr lang="es-AR" sz="1800" b="1" kern="1200" dirty="0" smtClean="0">
                          <a:solidFill>
                            <a:schemeClr val="tx1"/>
                          </a:solidFill>
                          <a:latin typeface="+mn-lt"/>
                          <a:ea typeface="+mn-ea"/>
                          <a:cs typeface="+mn-cs"/>
                        </a:rPr>
                        <a:t> “cumplidas las metas de financiamiento establecidas en la Ley Nº 26.075, el presupuesto consolidado del Estado nacional, las provincias y la Ciudad Autónoma de Buenos Aires destinado exclusivamente a educación, no será inferior al seis por ciento (6%) del Producto Interno Bruto (PIB)”. </a:t>
                      </a:r>
                    </a:p>
                    <a:p>
                      <a:r>
                        <a:rPr lang="es-AR" sz="1800" b="1" kern="1200" dirty="0" smtClean="0">
                          <a:solidFill>
                            <a:schemeClr val="tx2">
                              <a:lumMod val="40000"/>
                              <a:lumOff val="60000"/>
                            </a:schemeClr>
                          </a:solidFill>
                          <a:latin typeface="+mn-lt"/>
                          <a:ea typeface="+mn-ea"/>
                          <a:cs typeface="+mn-cs"/>
                        </a:rPr>
                        <a:t> </a:t>
                      </a:r>
                      <a:endParaRPr lang="es-AR" sz="1400" b="0" kern="1200" dirty="0" smtClean="0">
                        <a:solidFill>
                          <a:schemeClr val="tx1"/>
                        </a:solidFill>
                        <a:latin typeface="+mn-lt"/>
                        <a:ea typeface="+mn-ea"/>
                        <a:cs typeface="+mn-cs"/>
                      </a:endParaRPr>
                    </a:p>
                  </a:txBody>
                  <a:tcPr>
                    <a:noFill/>
                  </a:tcPr>
                </a:tc>
              </a:tr>
            </a:tbl>
          </a:graphicData>
        </a:graphic>
      </p:graphicFrame>
      <p:pic>
        <p:nvPicPr>
          <p:cNvPr id="10" name="9 Imagen" descr="Guarda-celest.jpg"/>
          <p:cNvPicPr>
            <a:picLocks noChangeAspect="1"/>
          </p:cNvPicPr>
          <p:nvPr/>
        </p:nvPicPr>
        <p:blipFill>
          <a:blip r:embed="rId2" cstate="print"/>
          <a:stretch>
            <a:fillRect/>
          </a:stretch>
        </p:blipFill>
        <p:spPr>
          <a:xfrm rot="5400000">
            <a:off x="-809619" y="4691115"/>
            <a:ext cx="2693184" cy="68998"/>
          </a:xfrm>
          <a:prstGeom prst="rect">
            <a:avLst/>
          </a:prstGeom>
        </p:spPr>
      </p:pic>
      <p:sp>
        <p:nvSpPr>
          <p:cNvPr id="12" name="11 Rectángulo"/>
          <p:cNvSpPr/>
          <p:nvPr/>
        </p:nvSpPr>
        <p:spPr>
          <a:xfrm rot="16200000">
            <a:off x="-1050141" y="1764466"/>
            <a:ext cx="3071834" cy="400110"/>
          </a:xfrm>
          <a:prstGeom prst="rect">
            <a:avLst/>
          </a:prstGeom>
          <a:noFill/>
        </p:spPr>
        <p:txBody>
          <a:bodyPr wrap="square" lIns="91440" tIns="45720" rIns="91440" bIns="45720">
            <a:spAutoFit/>
          </a:bodyPr>
          <a:lstStyle/>
          <a:p>
            <a:pPr algn="ctr"/>
            <a:r>
              <a:rPr lang="es-AR" sz="2000" b="1" spc="100" dirty="0" smtClean="0">
                <a:ln w="18000">
                  <a:solidFill>
                    <a:schemeClr val="accent1">
                      <a:satMod val="200000"/>
                      <a:tint val="72000"/>
                    </a:schemeClr>
                  </a:solidFill>
                  <a:prstDash val="solid"/>
                </a:ln>
                <a:solidFill>
                  <a:schemeClr val="accent1">
                    <a:satMod val="280000"/>
                    <a:tint val="100000"/>
                    <a:alpha val="5700"/>
                  </a:schemeClr>
                </a:solidFill>
              </a:rPr>
              <a:t>La herencia recibida</a:t>
            </a:r>
            <a:endParaRPr lang="es-ES" sz="2000" b="1" spc="100" dirty="0">
              <a:ln w="18000">
                <a:solidFill>
                  <a:schemeClr val="accent1">
                    <a:satMod val="200000"/>
                    <a:tint val="72000"/>
                  </a:schemeClr>
                </a:solidFill>
                <a:prstDash val="solid"/>
              </a:ln>
              <a:solidFill>
                <a:schemeClr val="accent1">
                  <a:satMod val="280000"/>
                  <a:tint val="100000"/>
                  <a:alpha val="5700"/>
                </a:schemeClr>
              </a:solidFill>
            </a:endParaRPr>
          </a:p>
        </p:txBody>
      </p:sp>
      <p:pic>
        <p:nvPicPr>
          <p:cNvPr id="11" name="10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ctrTitle"/>
          </p:nvPr>
        </p:nvSpPr>
        <p:spPr>
          <a:xfrm>
            <a:off x="2643174" y="4357694"/>
            <a:ext cx="3214710" cy="642942"/>
          </a:xfrm>
        </p:spPr>
        <p:txBody>
          <a:bodyPr>
            <a:noAutofit/>
          </a:bodyPr>
          <a:lstStyle/>
          <a:p>
            <a:pPr algn="r"/>
            <a:r>
              <a:rPr lang="es-AR" sz="2400" b="1" dirty="0" smtClean="0">
                <a:solidFill>
                  <a:schemeClr val="tx2">
                    <a:lumMod val="60000"/>
                    <a:lumOff val="40000"/>
                  </a:schemeClr>
                </a:solidFill>
                <a:effectLst>
                  <a:outerShdw blurRad="38100" dist="38100" dir="2700000" algn="tl">
                    <a:srgbClr val="000000">
                      <a:alpha val="43137"/>
                    </a:srgbClr>
                  </a:outerShdw>
                </a:effectLst>
              </a:rPr>
              <a:t/>
            </a:r>
            <a:br>
              <a:rPr lang="es-AR" sz="2400" b="1" dirty="0" smtClean="0">
                <a:solidFill>
                  <a:schemeClr val="tx2">
                    <a:lumMod val="60000"/>
                    <a:lumOff val="40000"/>
                  </a:schemeClr>
                </a:solidFill>
                <a:effectLst>
                  <a:outerShdw blurRad="38100" dist="38100" dir="2700000" algn="tl">
                    <a:srgbClr val="000000">
                      <a:alpha val="43137"/>
                    </a:srgbClr>
                  </a:outerShdw>
                </a:effectLst>
              </a:rPr>
            </a:br>
            <a:r>
              <a:rPr lang="es-AR" sz="2400" b="1" dirty="0" smtClean="0">
                <a:solidFill>
                  <a:schemeClr val="tx2">
                    <a:lumMod val="60000"/>
                    <a:lumOff val="40000"/>
                  </a:schemeClr>
                </a:solidFill>
                <a:effectLst>
                  <a:outerShdw blurRad="38100" dist="38100" dir="2700000" algn="tl">
                    <a:srgbClr val="000000">
                      <a:alpha val="43137"/>
                    </a:srgbClr>
                  </a:outerShdw>
                </a:effectLst>
              </a:rPr>
              <a:t>Secretaría de Educación</a:t>
            </a:r>
            <a:br>
              <a:rPr lang="es-AR" sz="2400" b="1" dirty="0" smtClean="0">
                <a:solidFill>
                  <a:schemeClr val="tx2">
                    <a:lumMod val="60000"/>
                    <a:lumOff val="40000"/>
                  </a:schemeClr>
                </a:solidFill>
                <a:effectLst>
                  <a:outerShdw blurRad="38100" dist="38100" dir="2700000" algn="tl">
                    <a:srgbClr val="000000">
                      <a:alpha val="43137"/>
                    </a:srgbClr>
                  </a:outerShdw>
                </a:effectLst>
              </a:rPr>
            </a:br>
            <a:endParaRPr lang="es-AR" sz="2400" dirty="0">
              <a:solidFill>
                <a:schemeClr val="tx2">
                  <a:lumMod val="60000"/>
                  <a:lumOff val="40000"/>
                </a:schemeClr>
              </a:solidFill>
              <a:effectLst>
                <a:outerShdw blurRad="38100" dist="38100" dir="2700000" algn="tl">
                  <a:srgbClr val="000000">
                    <a:alpha val="43137"/>
                  </a:srgbClr>
                </a:outerShdw>
              </a:effectLst>
            </a:endParaRPr>
          </a:p>
        </p:txBody>
      </p:sp>
      <p:sp>
        <p:nvSpPr>
          <p:cNvPr id="5" name="4 Rectángulo"/>
          <p:cNvSpPr/>
          <p:nvPr/>
        </p:nvSpPr>
        <p:spPr>
          <a:xfrm>
            <a:off x="2428860" y="5072074"/>
            <a:ext cx="4857784" cy="400110"/>
          </a:xfrm>
          <a:prstGeom prst="rect">
            <a:avLst/>
          </a:prstGeom>
        </p:spPr>
        <p:txBody>
          <a:bodyPr wrap="square">
            <a:spAutoFit/>
          </a:bodyPr>
          <a:lstStyle/>
          <a:p>
            <a:pPr algn="r"/>
            <a:r>
              <a:rPr lang="es-AR" sz="2000" b="1" dirty="0" smtClean="0">
                <a:solidFill>
                  <a:schemeClr val="tx2">
                    <a:lumMod val="60000"/>
                    <a:lumOff val="40000"/>
                  </a:schemeClr>
                </a:solidFill>
                <a:effectLst>
                  <a:outerShdw blurRad="38100" dist="38100" dir="2700000" algn="tl">
                    <a:srgbClr val="000000">
                      <a:alpha val="43137"/>
                    </a:srgbClr>
                  </a:outerShdw>
                </a:effectLst>
              </a:rPr>
              <a:t>Diciembre 2016</a:t>
            </a:r>
            <a:endParaRPr lang="es-AR" sz="2000" dirty="0">
              <a:effectLst>
                <a:outerShdw blurRad="38100" dist="38100" dir="2700000" algn="tl">
                  <a:srgbClr val="000000">
                    <a:alpha val="43137"/>
                  </a:srgbClr>
                </a:outerShdw>
              </a:effectLst>
            </a:endParaRPr>
          </a:p>
        </p:txBody>
      </p:sp>
      <p:pic>
        <p:nvPicPr>
          <p:cNvPr id="7" name="6 Imagen" descr="Guarda-celest.jpg"/>
          <p:cNvPicPr>
            <a:picLocks noChangeAspect="1"/>
          </p:cNvPicPr>
          <p:nvPr/>
        </p:nvPicPr>
        <p:blipFill>
          <a:blip r:embed="rId2" cstate="print"/>
          <a:stretch>
            <a:fillRect/>
          </a:stretch>
        </p:blipFill>
        <p:spPr>
          <a:xfrm>
            <a:off x="1928794" y="5572140"/>
            <a:ext cx="5576866" cy="142876"/>
          </a:xfrm>
          <a:prstGeom prst="rect">
            <a:avLst/>
          </a:prstGeom>
        </p:spPr>
      </p:pic>
      <p:pic>
        <p:nvPicPr>
          <p:cNvPr id="8" name="7 Imagen" descr="1 Logo CTERA-CTA-IE.jpg"/>
          <p:cNvPicPr>
            <a:picLocks noChangeAspect="1"/>
          </p:cNvPicPr>
          <p:nvPr/>
        </p:nvPicPr>
        <p:blipFill>
          <a:blip r:embed="rId3" cstate="print"/>
          <a:stretch>
            <a:fillRect/>
          </a:stretch>
        </p:blipFill>
        <p:spPr>
          <a:xfrm>
            <a:off x="5857884" y="4214818"/>
            <a:ext cx="1438656" cy="667512"/>
          </a:xfrm>
          <a:prstGeom prst="rect">
            <a:avLst/>
          </a:prstGeom>
        </p:spPr>
      </p:pic>
      <p:pic>
        <p:nvPicPr>
          <p:cNvPr id="10" name="9 Imagen" descr="Instituto-texto.jpg"/>
          <p:cNvPicPr>
            <a:picLocks noChangeAspect="1"/>
          </p:cNvPicPr>
          <p:nvPr/>
        </p:nvPicPr>
        <p:blipFill>
          <a:blip r:embed="rId4" cstate="print"/>
          <a:stretch>
            <a:fillRect/>
          </a:stretch>
        </p:blipFill>
        <p:spPr>
          <a:xfrm>
            <a:off x="4000496" y="4214818"/>
            <a:ext cx="1810512" cy="316992"/>
          </a:xfrm>
          <a:prstGeom prst="rect">
            <a:avLst/>
          </a:prstGeom>
        </p:spPr>
      </p:pic>
      <p:sp>
        <p:nvSpPr>
          <p:cNvPr id="11" name="10 Rectángulo"/>
          <p:cNvSpPr/>
          <p:nvPr/>
        </p:nvSpPr>
        <p:spPr>
          <a:xfrm>
            <a:off x="0" y="6143644"/>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tabLst>
                <a:tab pos="8615363" algn="l"/>
              </a:tabLst>
            </a:pPr>
            <a:r>
              <a:rPr lang="es-AR" sz="1400" dirty="0" smtClean="0"/>
              <a:t>Instituto “Marina </a:t>
            </a:r>
            <a:r>
              <a:rPr lang="es-AR" sz="1400" dirty="0" err="1" smtClean="0"/>
              <a:t>Vilte</a:t>
            </a:r>
            <a:r>
              <a:rPr lang="es-AR" sz="1400" dirty="0" smtClean="0"/>
              <a:t>” CTERA, Chile 654, Ciudad de Buenos Aires </a:t>
            </a:r>
          </a:p>
          <a:p>
            <a:pPr algn="r">
              <a:tabLst>
                <a:tab pos="8615363" algn="l"/>
              </a:tabLst>
            </a:pPr>
            <a:r>
              <a:rPr lang="es-AR" sz="1400" dirty="0" smtClean="0"/>
              <a:t>54-11-4300-9294 educacion@ctera.org.ar  instituto@ctera.org.ar</a:t>
            </a:r>
            <a:endParaRPr lang="es-AR"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3</a:t>
            </a:fld>
            <a:endParaRPr lang="es-AR" sz="1600" b="1" dirty="0">
              <a:solidFill>
                <a:schemeClr val="tx2">
                  <a:lumMod val="20000"/>
                  <a:lumOff val="80000"/>
                </a:scheme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454957236"/>
              </p:ext>
            </p:extLst>
          </p:nvPr>
        </p:nvGraphicFramePr>
        <p:xfrm>
          <a:off x="857224" y="428604"/>
          <a:ext cx="7715304" cy="5637846"/>
        </p:xfrm>
        <a:graphic>
          <a:graphicData uri="http://schemas.openxmlformats.org/drawingml/2006/table">
            <a:tbl>
              <a:tblPr firstRow="1" bandRow="1">
                <a:tableStyleId>{5C22544A-7EE6-4342-B048-85BDC9FD1C3A}</a:tableStyleId>
              </a:tblPr>
              <a:tblGrid>
                <a:gridCol w="7715304"/>
              </a:tblGrid>
              <a:tr h="5637846">
                <a:tc>
                  <a:txBody>
                    <a:bodyPr/>
                    <a:lstStyle/>
                    <a:p>
                      <a:endParaRPr lang="es-AR" sz="1800" b="1" kern="1200" dirty="0" smtClean="0">
                        <a:solidFill>
                          <a:schemeClr val="tx1"/>
                        </a:solidFill>
                        <a:latin typeface="+mn-lt"/>
                        <a:ea typeface="+mn-ea"/>
                        <a:cs typeface="+mn-cs"/>
                      </a:endParaRPr>
                    </a:p>
                    <a:p>
                      <a:pPr lvl="0" algn="just">
                        <a:buFont typeface="Wingdings" pitchFamily="2" charset="2"/>
                        <a:buChar char="ü"/>
                      </a:pPr>
                      <a:r>
                        <a:rPr lang="es-AR" sz="1800" b="1" kern="1200" dirty="0" smtClean="0">
                          <a:solidFill>
                            <a:schemeClr val="tx1"/>
                          </a:solidFill>
                          <a:latin typeface="+mn-lt"/>
                          <a:ea typeface="+mn-ea"/>
                          <a:cs typeface="+mn-cs"/>
                        </a:rPr>
                        <a:t>La Ley que creó el Fondo Nacional para la Educación Técnico-Profesional Nº 26.058 (2005). Regula, ordena y determina las pautas para el desarrollo de la educación técnico-profesional en el nivel medio y superior no universitario del Sistema de Educación Nacional y Formación Profesional.  La Ley prevé que el Fondo se aplique al gasto en “equipamiento, mantenimiento de equipos, insumos de operación, desarrollo de proyectos institucionales y condiciones edilicias para el aprovechamiento integral de los recursos recibidos”.</a:t>
                      </a:r>
                    </a:p>
                    <a:p>
                      <a:pPr lvl="0">
                        <a:buFont typeface="Wingdings" pitchFamily="2" charset="2"/>
                        <a:buChar char="ü"/>
                      </a:pPr>
                      <a:endParaRPr lang="es-AR" sz="1800" b="1"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s-AR" sz="1800" b="1" kern="1200" dirty="0" smtClean="0">
                          <a:solidFill>
                            <a:schemeClr val="tx1"/>
                          </a:solidFill>
                          <a:latin typeface="+mn-lt"/>
                          <a:ea typeface="+mn-ea"/>
                          <a:cs typeface="+mn-cs"/>
                        </a:rPr>
                        <a:t>Ley de Educación Sexual Integral N° 26.150. Sancionada y promulgada en 2006. Establece el derecho a recibir educación sexual integral en los establecimientos educativos públicos, de gestión estatal y privada de las jurisdicciones nacional, provincial, de la Ciudad Autónoma de Buenos Aires y municipal.</a:t>
                      </a:r>
                    </a:p>
                    <a:p>
                      <a:pPr lvl="0" algn="just">
                        <a:buFontTx/>
                        <a:buNone/>
                      </a:pPr>
                      <a:endParaRPr lang="es-AR" sz="1400" b="0" kern="1200" dirty="0" smtClean="0">
                        <a:solidFill>
                          <a:schemeClr val="tx1"/>
                        </a:solidFill>
                        <a:latin typeface="+mn-lt"/>
                        <a:ea typeface="+mn-ea"/>
                        <a:cs typeface="+mn-cs"/>
                      </a:endParaRPr>
                    </a:p>
                  </a:txBody>
                  <a:tcPr>
                    <a:noFill/>
                  </a:tcPr>
                </a:tc>
              </a:tr>
            </a:tbl>
          </a:graphicData>
        </a:graphic>
      </p:graphicFrame>
      <p:pic>
        <p:nvPicPr>
          <p:cNvPr id="10" name="9 Imagen" descr="Guarda-celest.jpg"/>
          <p:cNvPicPr>
            <a:picLocks noChangeAspect="1"/>
          </p:cNvPicPr>
          <p:nvPr/>
        </p:nvPicPr>
        <p:blipFill>
          <a:blip r:embed="rId2" cstate="print"/>
          <a:stretch>
            <a:fillRect/>
          </a:stretch>
        </p:blipFill>
        <p:spPr>
          <a:xfrm rot="5400000">
            <a:off x="-809619" y="4691115"/>
            <a:ext cx="2693184" cy="68998"/>
          </a:xfrm>
          <a:prstGeom prst="rect">
            <a:avLst/>
          </a:prstGeom>
        </p:spPr>
      </p:pic>
      <p:sp>
        <p:nvSpPr>
          <p:cNvPr id="12" name="11 Rectángulo"/>
          <p:cNvSpPr/>
          <p:nvPr/>
        </p:nvSpPr>
        <p:spPr>
          <a:xfrm rot="16200000">
            <a:off x="-1050141" y="1764466"/>
            <a:ext cx="3071834" cy="400110"/>
          </a:xfrm>
          <a:prstGeom prst="rect">
            <a:avLst/>
          </a:prstGeom>
          <a:noFill/>
        </p:spPr>
        <p:txBody>
          <a:bodyPr wrap="square" lIns="91440" tIns="45720" rIns="91440" bIns="45720">
            <a:spAutoFit/>
          </a:bodyPr>
          <a:lstStyle/>
          <a:p>
            <a:pPr algn="ctr"/>
            <a:r>
              <a:rPr lang="es-AR" sz="2000" b="1" spc="100" dirty="0" smtClean="0">
                <a:ln w="18000">
                  <a:solidFill>
                    <a:schemeClr val="accent1">
                      <a:satMod val="200000"/>
                      <a:tint val="72000"/>
                    </a:schemeClr>
                  </a:solidFill>
                  <a:prstDash val="solid"/>
                </a:ln>
                <a:solidFill>
                  <a:schemeClr val="accent1">
                    <a:satMod val="280000"/>
                    <a:tint val="100000"/>
                    <a:alpha val="5700"/>
                  </a:schemeClr>
                </a:solidFill>
              </a:rPr>
              <a:t>La herencia recibida</a:t>
            </a:r>
            <a:endParaRPr lang="es-ES" sz="2000" b="1" spc="100" dirty="0">
              <a:ln w="18000">
                <a:solidFill>
                  <a:schemeClr val="accent1">
                    <a:satMod val="200000"/>
                    <a:tint val="72000"/>
                  </a:schemeClr>
                </a:solidFill>
                <a:prstDash val="solid"/>
              </a:ln>
              <a:solidFill>
                <a:schemeClr val="accent1">
                  <a:satMod val="280000"/>
                  <a:tint val="100000"/>
                  <a:alpha val="5700"/>
                </a:schemeClr>
              </a:solidFill>
            </a:endParaRPr>
          </a:p>
        </p:txBody>
      </p:sp>
      <p:pic>
        <p:nvPicPr>
          <p:cNvPr id="11" name="10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4</a:t>
            </a:fld>
            <a:endParaRPr lang="es-AR" sz="1600" b="1" dirty="0">
              <a:solidFill>
                <a:schemeClr val="tx2">
                  <a:lumMod val="20000"/>
                  <a:lumOff val="80000"/>
                </a:scheme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3349754064"/>
              </p:ext>
            </p:extLst>
          </p:nvPr>
        </p:nvGraphicFramePr>
        <p:xfrm>
          <a:off x="857224" y="428604"/>
          <a:ext cx="7715304" cy="5791200"/>
        </p:xfrm>
        <a:graphic>
          <a:graphicData uri="http://schemas.openxmlformats.org/drawingml/2006/table">
            <a:tbl>
              <a:tblPr firstRow="1" bandRow="1">
                <a:tableStyleId>{5C22544A-7EE6-4342-B048-85BDC9FD1C3A}</a:tableStyleId>
              </a:tblPr>
              <a:tblGrid>
                <a:gridCol w="7715304"/>
              </a:tblGrid>
              <a:tr h="5637846">
                <a:tc>
                  <a:txBody>
                    <a:bodyPr/>
                    <a:lstStyle/>
                    <a:p>
                      <a:r>
                        <a:rPr lang="es-AR" sz="1800" b="1" dirty="0" smtClean="0">
                          <a:solidFill>
                            <a:srgbClr val="0070C0"/>
                          </a:solidFill>
                          <a:effectLst>
                            <a:outerShdw blurRad="38100" dist="38100" dir="2700000" algn="tl">
                              <a:srgbClr val="000000">
                                <a:alpha val="43137"/>
                              </a:srgbClr>
                            </a:outerShdw>
                          </a:effectLst>
                        </a:rPr>
                        <a:t>Primeros</a:t>
                      </a:r>
                      <a:r>
                        <a:rPr lang="es-AR" sz="1800" b="1" baseline="0" dirty="0" smtClean="0">
                          <a:solidFill>
                            <a:srgbClr val="0070C0"/>
                          </a:solidFill>
                          <a:effectLst>
                            <a:outerShdw blurRad="38100" dist="38100" dir="2700000" algn="tl">
                              <a:srgbClr val="000000">
                                <a:alpha val="43137"/>
                              </a:srgbClr>
                            </a:outerShdw>
                          </a:effectLst>
                        </a:rPr>
                        <a:t> P</a:t>
                      </a:r>
                      <a:r>
                        <a:rPr lang="es-AR" sz="1800" b="1" kern="1200" dirty="0" smtClean="0">
                          <a:solidFill>
                            <a:srgbClr val="0070C0"/>
                          </a:solidFill>
                          <a:effectLst>
                            <a:outerShdw blurRad="38100" dist="38100" dir="2700000" algn="tl">
                              <a:srgbClr val="000000">
                                <a:alpha val="43137"/>
                              </a:srgbClr>
                            </a:outerShdw>
                          </a:effectLst>
                          <a:latin typeface="+mn-lt"/>
                          <a:ea typeface="+mn-ea"/>
                          <a:cs typeface="+mn-cs"/>
                        </a:rPr>
                        <a:t>asos</a:t>
                      </a:r>
                      <a:r>
                        <a:rPr lang="es-AR" sz="1800" b="1" baseline="0" dirty="0" smtClean="0">
                          <a:solidFill>
                            <a:srgbClr val="0070C0"/>
                          </a:solidFill>
                          <a:effectLst>
                            <a:outerShdw blurRad="38100" dist="38100" dir="2700000" algn="tl">
                              <a:srgbClr val="000000">
                                <a:alpha val="43137"/>
                              </a:srgbClr>
                            </a:outerShdw>
                          </a:effectLst>
                        </a:rPr>
                        <a:t> </a:t>
                      </a:r>
                      <a:r>
                        <a:rPr lang="es-AR" sz="1800" b="1" kern="1200" dirty="0" smtClean="0">
                          <a:solidFill>
                            <a:srgbClr val="0070C0"/>
                          </a:solidFill>
                          <a:effectLst>
                            <a:outerShdw blurRad="38100" dist="38100" dir="2700000" algn="tl">
                              <a:srgbClr val="000000">
                                <a:alpha val="43137"/>
                              </a:srgbClr>
                            </a:outerShdw>
                          </a:effectLst>
                          <a:latin typeface="+mn-lt"/>
                          <a:ea typeface="+mn-ea"/>
                          <a:cs typeface="+mn-cs"/>
                        </a:rPr>
                        <a:t>de la restauración neoliberal</a:t>
                      </a:r>
                    </a:p>
                    <a:p>
                      <a:endParaRPr lang="es-AR" sz="1800" b="1" kern="1200" dirty="0" smtClean="0">
                        <a:solidFill>
                          <a:schemeClr val="tx1"/>
                        </a:solidFill>
                        <a:latin typeface="+mn-lt"/>
                        <a:ea typeface="+mn-ea"/>
                        <a:cs typeface="+mn-cs"/>
                      </a:endParaRPr>
                    </a:p>
                    <a:p>
                      <a:pPr algn="just">
                        <a:buFont typeface="Wingdings" pitchFamily="2" charset="2"/>
                        <a:buChar char="ü"/>
                      </a:pPr>
                      <a:r>
                        <a:rPr lang="es-AR" sz="1800" b="1" kern="1200" dirty="0" smtClean="0">
                          <a:solidFill>
                            <a:schemeClr val="tx1"/>
                          </a:solidFill>
                          <a:latin typeface="+mn-lt"/>
                          <a:ea typeface="+mn-ea"/>
                          <a:cs typeface="+mn-cs"/>
                        </a:rPr>
                        <a:t>El cambio de gobierno en diciembre de 2015 generó dudas respecto a cuál iba a ser la actitud de la nueva administración respecto a este marco normativo, así como de los logros alcanzados en materia de financiamiento al sector educativo.  </a:t>
                      </a:r>
                    </a:p>
                    <a:p>
                      <a:endParaRPr lang="es-AR" sz="1800" b="1" kern="1200" dirty="0" smtClean="0">
                        <a:solidFill>
                          <a:schemeClr val="tx1"/>
                        </a:solidFill>
                        <a:latin typeface="+mn-lt"/>
                        <a:ea typeface="+mn-ea"/>
                        <a:cs typeface="+mn-cs"/>
                      </a:endParaRPr>
                    </a:p>
                    <a:p>
                      <a:pPr algn="just">
                        <a:buFont typeface="Wingdings" pitchFamily="2" charset="2"/>
                        <a:buChar char="ü"/>
                      </a:pPr>
                      <a:r>
                        <a:rPr lang="es-AR" sz="1800" b="1" kern="1200" dirty="0" smtClean="0">
                          <a:solidFill>
                            <a:schemeClr val="tx1"/>
                          </a:solidFill>
                          <a:latin typeface="+mn-lt"/>
                          <a:ea typeface="+mn-ea"/>
                          <a:cs typeface="+mn-cs"/>
                        </a:rPr>
                        <a:t>Esas dudas se vieron incrementadas cuando, al modificarse la Ley de Ministerios a través del DNU Nº 13/2015 y establecerse las funciones del Ministerio de Educación “y Deportes”, se hizo referencias  a un conjunto de normas sancionadas durante los años  noventa (Ley Federal de  Educación Nº 24.195), la Ley de Educación Superior  Nº 24.521 y el Pacto Federal Educativo, Ley N° 24.856)”, y desconociendo abiertamente las leyes de Educación Nacional, de Educación Técnica, de Educación Sexual y de Financiamiento Educativo. </a:t>
                      </a:r>
                    </a:p>
                    <a:p>
                      <a:endParaRPr lang="es-AR" sz="1800" b="1" kern="1200" dirty="0" smtClean="0">
                        <a:solidFill>
                          <a:schemeClr val="tx1"/>
                        </a:solidFill>
                        <a:latin typeface="+mn-lt"/>
                        <a:ea typeface="+mn-ea"/>
                        <a:cs typeface="+mn-cs"/>
                      </a:endParaRPr>
                    </a:p>
                    <a:p>
                      <a:pPr algn="just">
                        <a:buFont typeface="Wingdings" pitchFamily="2" charset="2"/>
                        <a:buChar char="ü"/>
                      </a:pPr>
                      <a:r>
                        <a:rPr lang="es-AR" sz="1800" b="1" kern="1200" dirty="0" smtClean="0">
                          <a:solidFill>
                            <a:schemeClr val="tx1"/>
                          </a:solidFill>
                          <a:latin typeface="+mn-lt"/>
                          <a:ea typeface="+mn-ea"/>
                          <a:cs typeface="+mn-cs"/>
                        </a:rPr>
                        <a:t>En lo que se refiere a esta última norma, las dudas se incrementan considerando el enfoque “</a:t>
                      </a:r>
                      <a:r>
                        <a:rPr lang="es-AR" sz="1800" b="1" kern="1200" dirty="0" err="1" smtClean="0">
                          <a:solidFill>
                            <a:schemeClr val="tx1"/>
                          </a:solidFill>
                          <a:latin typeface="+mn-lt"/>
                          <a:ea typeface="+mn-ea"/>
                          <a:cs typeface="+mn-cs"/>
                        </a:rPr>
                        <a:t>eficientista</a:t>
                      </a:r>
                      <a:r>
                        <a:rPr lang="es-AR" sz="1800" b="1" kern="1200" dirty="0" smtClean="0">
                          <a:solidFill>
                            <a:schemeClr val="tx1"/>
                          </a:solidFill>
                          <a:latin typeface="+mn-lt"/>
                          <a:ea typeface="+mn-ea"/>
                          <a:cs typeface="+mn-cs"/>
                        </a:rPr>
                        <a:t>” del que hace gala el nuevo gobierno, así como el énfasis puesto en reducir el gasto público e imponer un programa de “estabilización económica” de tipo ortodoxo.</a:t>
                      </a:r>
                    </a:p>
                    <a:p>
                      <a:pPr lvl="0" algn="just">
                        <a:buFontTx/>
                        <a:buNone/>
                      </a:pPr>
                      <a:endParaRPr lang="es-AR" sz="1400" b="0" kern="1200" dirty="0" smtClean="0">
                        <a:solidFill>
                          <a:schemeClr val="tx1"/>
                        </a:solidFill>
                        <a:latin typeface="+mn-lt"/>
                        <a:ea typeface="+mn-ea"/>
                        <a:cs typeface="+mn-cs"/>
                      </a:endParaRPr>
                    </a:p>
                  </a:txBody>
                  <a:tcPr>
                    <a:noFill/>
                  </a:tcPr>
                </a:tc>
              </a:tr>
            </a:tbl>
          </a:graphicData>
        </a:graphic>
      </p:graphicFrame>
      <p:pic>
        <p:nvPicPr>
          <p:cNvPr id="10" name="9 Imagen" descr="Guarda-celest.jpg"/>
          <p:cNvPicPr>
            <a:picLocks noChangeAspect="1"/>
          </p:cNvPicPr>
          <p:nvPr/>
        </p:nvPicPr>
        <p:blipFill>
          <a:blip r:embed="rId2" cstate="print"/>
          <a:stretch>
            <a:fillRect/>
          </a:stretch>
        </p:blipFill>
        <p:spPr>
          <a:xfrm rot="5400000">
            <a:off x="-809619" y="4691115"/>
            <a:ext cx="2693184" cy="68998"/>
          </a:xfrm>
          <a:prstGeom prst="rect">
            <a:avLst/>
          </a:prstGeom>
        </p:spPr>
      </p:pic>
      <p:sp>
        <p:nvSpPr>
          <p:cNvPr id="12" name="11 Rectángulo"/>
          <p:cNvSpPr/>
          <p:nvPr/>
        </p:nvSpPr>
        <p:spPr>
          <a:xfrm rot="16200000">
            <a:off x="-1050141" y="1610578"/>
            <a:ext cx="3071834" cy="707886"/>
          </a:xfrm>
          <a:prstGeom prst="rect">
            <a:avLst/>
          </a:prstGeom>
          <a:noFill/>
        </p:spPr>
        <p:txBody>
          <a:bodyPr wrap="square" lIns="91440" tIns="45720" rIns="91440" bIns="45720">
            <a:spAutoFit/>
          </a:bodyPr>
          <a:lstStyle/>
          <a:p>
            <a:pPr algn="ctr"/>
            <a:r>
              <a:rPr lang="es-AR" sz="2000" b="1" spc="100" dirty="0" smtClean="0">
                <a:ln w="18000">
                  <a:solidFill>
                    <a:schemeClr val="accent1">
                      <a:satMod val="200000"/>
                      <a:tint val="72000"/>
                    </a:schemeClr>
                  </a:solidFill>
                  <a:prstDash val="solid"/>
                </a:ln>
                <a:solidFill>
                  <a:schemeClr val="accent1">
                    <a:satMod val="280000"/>
                    <a:tint val="100000"/>
                    <a:alpha val="5700"/>
                  </a:schemeClr>
                </a:solidFill>
              </a:rPr>
              <a:t>Primeros Pasos </a:t>
            </a:r>
            <a:r>
              <a:rPr lang="es-AR" sz="2000" b="1" spc="100" dirty="0" smtClean="0">
                <a:ln w="18000">
                  <a:solidFill>
                    <a:schemeClr val="accent1">
                      <a:satMod val="200000"/>
                      <a:tint val="72000"/>
                    </a:schemeClr>
                  </a:solidFill>
                  <a:prstDash val="solid"/>
                </a:ln>
                <a:solidFill>
                  <a:srgbClr val="FF0000">
                    <a:alpha val="5700"/>
                  </a:srgbClr>
                </a:solidFill>
              </a:rPr>
              <a:t>de la restauración neoliberal</a:t>
            </a:r>
            <a:r>
              <a:rPr lang="es-AR" sz="2000" b="1" spc="100" dirty="0" smtClean="0">
                <a:ln w="18000">
                  <a:solidFill>
                    <a:schemeClr val="accent1">
                      <a:satMod val="200000"/>
                      <a:tint val="72000"/>
                    </a:schemeClr>
                  </a:solidFill>
                  <a:prstDash val="solid"/>
                </a:ln>
                <a:solidFill>
                  <a:schemeClr val="accent1">
                    <a:satMod val="280000"/>
                    <a:tint val="100000"/>
                    <a:alpha val="5700"/>
                  </a:schemeClr>
                </a:solidFill>
              </a:rPr>
              <a:t> </a:t>
            </a:r>
            <a:endParaRPr lang="es-ES" sz="2000" b="1" spc="100" dirty="0">
              <a:ln w="18000">
                <a:solidFill>
                  <a:schemeClr val="accent1">
                    <a:satMod val="200000"/>
                    <a:tint val="72000"/>
                  </a:schemeClr>
                </a:solidFill>
                <a:prstDash val="solid"/>
              </a:ln>
              <a:solidFill>
                <a:schemeClr val="accent1">
                  <a:satMod val="280000"/>
                  <a:tint val="100000"/>
                  <a:alpha val="5700"/>
                </a:schemeClr>
              </a:solidFill>
            </a:endParaRPr>
          </a:p>
        </p:txBody>
      </p:sp>
      <p:pic>
        <p:nvPicPr>
          <p:cNvPr id="11" name="10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96908"/>
          </a:xfrm>
        </p:spPr>
        <p:txBody>
          <a:bodyPr>
            <a:normAutofit fontScale="90000"/>
          </a:bodyPr>
          <a:lstStyle/>
          <a:p>
            <a:r>
              <a:rPr lang="es-AR" sz="3600" b="1" dirty="0" smtClean="0">
                <a:solidFill>
                  <a:srgbClr val="0070C0"/>
                </a:solidFill>
                <a:effectLst>
                  <a:outerShdw blurRad="38100" dist="38100" dir="2700000" algn="tl">
                    <a:srgbClr val="000000">
                      <a:alpha val="43137"/>
                    </a:srgbClr>
                  </a:outerShdw>
                </a:effectLst>
              </a:rPr>
              <a:t>Preocupación por el financiamiento educativo</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5</a:t>
            </a:fld>
            <a:endParaRPr lang="es-AR" sz="1600" b="1" dirty="0">
              <a:solidFill>
                <a:schemeClr val="tx2">
                  <a:lumMod val="20000"/>
                  <a:lumOff val="80000"/>
                </a:schemeClr>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754567394"/>
              </p:ext>
            </p:extLst>
          </p:nvPr>
        </p:nvGraphicFramePr>
        <p:xfrm>
          <a:off x="500034" y="857232"/>
          <a:ext cx="8358246" cy="5143536"/>
        </p:xfrm>
        <a:graphic>
          <a:graphicData uri="http://schemas.openxmlformats.org/drawingml/2006/table">
            <a:tbl>
              <a:tblPr firstRow="1" bandRow="1">
                <a:tableStyleId>{5C22544A-7EE6-4342-B048-85BDC9FD1C3A}</a:tableStyleId>
              </a:tblPr>
              <a:tblGrid>
                <a:gridCol w="8067524"/>
                <a:gridCol w="290722"/>
              </a:tblGrid>
              <a:tr h="51435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AR" sz="1800" b="1" kern="1200" dirty="0" smtClean="0">
                          <a:solidFill>
                            <a:schemeClr val="tx1"/>
                          </a:solidFill>
                          <a:latin typeface="+mn-lt"/>
                          <a:ea typeface="+mn-ea"/>
                          <a:cs typeface="+mn-cs"/>
                        </a:rPr>
                        <a:t>Otro aspecto que genera incertidumbre y preocupación es que el Ministerio de </a:t>
                      </a:r>
                      <a:r>
                        <a:rPr lang="es-AR" sz="1800" b="1" kern="1200" baseline="0" dirty="0" smtClean="0">
                          <a:solidFill>
                            <a:schemeClr val="tx1"/>
                          </a:solidFill>
                          <a:latin typeface="+mn-lt"/>
                          <a:ea typeface="+mn-ea"/>
                          <a:cs typeface="+mn-cs"/>
                        </a:rPr>
                        <a:t>Educación y Deportes dejó de informar respecto al cumplimiento de las metas de la Ley de Financiamiento Educativo y de la Ley de Educación Nacional, por parte de las diferentes jurisdicciones (nación y provincias), tal cual se venía </a:t>
                      </a:r>
                      <a:r>
                        <a:rPr lang="es-AR" sz="1800" b="1" kern="1200" dirty="0" smtClean="0">
                          <a:solidFill>
                            <a:schemeClr val="tx1"/>
                          </a:solidFill>
                          <a:latin typeface="+mn-lt"/>
                          <a:ea typeface="+mn-ea"/>
                          <a:cs typeface="+mn-cs"/>
                        </a:rPr>
                        <a:t>realizado durante los últimos años. </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8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AR" sz="1800" b="1" kern="1200" dirty="0" smtClean="0">
                          <a:solidFill>
                            <a:schemeClr val="tx1"/>
                          </a:solidFill>
                          <a:latin typeface="+mn-lt"/>
                          <a:ea typeface="+mn-ea"/>
                          <a:cs typeface="+mn-cs"/>
                        </a:rPr>
                        <a:t>Los</a:t>
                      </a:r>
                      <a:r>
                        <a:rPr lang="es-AR" sz="1800" b="1" kern="1200" baseline="0" dirty="0" smtClean="0">
                          <a:solidFill>
                            <a:schemeClr val="tx1"/>
                          </a:solidFill>
                          <a:latin typeface="+mn-lt"/>
                          <a:ea typeface="+mn-ea"/>
                          <a:cs typeface="+mn-cs"/>
                        </a:rPr>
                        <a:t> últimos datos oficiales difundidos respecto a esta temática fueron incluidos en el mensaje del Presupuesto 2016 (último presentado por la gestión CFK) informaban de la intención del ejecutivo de seguir apostando durante este ejercicio al crecimiento en la inversión en Educación, Ciencia y Técnica.</a:t>
                      </a:r>
                      <a:r>
                        <a:rPr lang="es-AR" sz="1800" b="1" kern="1200" dirty="0" smtClean="0">
                          <a:solidFill>
                            <a:schemeClr val="tx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800" b="0" dirty="0" smtClean="0">
                        <a:solidFill>
                          <a:schemeClr val="tx1"/>
                        </a:solidFill>
                      </a:endParaRPr>
                    </a:p>
                    <a:p>
                      <a:pPr algn="just"/>
                      <a:endParaRPr lang="es-AR" sz="1800" b="1" kern="1200" dirty="0" smtClean="0">
                        <a:solidFill>
                          <a:schemeClr val="tx1"/>
                        </a:solidFill>
                        <a:latin typeface="+mn-lt"/>
                        <a:ea typeface="+mn-ea"/>
                        <a:cs typeface="+mn-cs"/>
                      </a:endParaRPr>
                    </a:p>
                    <a:p>
                      <a:pPr algn="just"/>
                      <a:endParaRPr lang="es-AR" sz="1800" b="1" kern="1200" dirty="0" smtClean="0">
                        <a:solidFill>
                          <a:schemeClr val="tx1"/>
                        </a:solidFill>
                        <a:latin typeface="+mn-lt"/>
                        <a:ea typeface="+mn-ea"/>
                        <a:cs typeface="+mn-cs"/>
                      </a:endParaRPr>
                    </a:p>
                  </a:txBody>
                  <a:tcPr>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endParaRPr lang="es-AR" sz="1400" b="0" kern="1200" dirty="0" smtClean="0">
                        <a:solidFill>
                          <a:schemeClr val="tx1"/>
                        </a:solidFill>
                        <a:latin typeface="+mn-lt"/>
                        <a:ea typeface="+mn-ea"/>
                        <a:cs typeface="+mn-cs"/>
                      </a:endParaRPr>
                    </a:p>
                  </a:txBody>
                  <a:tcPr>
                    <a:noFill/>
                  </a:tcPr>
                </a:tc>
              </a:tr>
            </a:tbl>
          </a:graphicData>
        </a:graphic>
      </p:graphicFrame>
      <p:pic>
        <p:nvPicPr>
          <p:cNvPr id="10" name="9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graphicFrame>
        <p:nvGraphicFramePr>
          <p:cNvPr id="12" name="Objeto 11"/>
          <p:cNvGraphicFramePr>
            <a:graphicFrameLocks noChangeAspect="1"/>
          </p:cNvGraphicFramePr>
          <p:nvPr>
            <p:extLst>
              <p:ext uri="{D42A27DB-BD31-4B8C-83A1-F6EECF244321}">
                <p14:modId xmlns:p14="http://schemas.microsoft.com/office/powerpoint/2010/main" val="1030981704"/>
              </p:ext>
            </p:extLst>
          </p:nvPr>
        </p:nvGraphicFramePr>
        <p:xfrm>
          <a:off x="1835696" y="3789040"/>
          <a:ext cx="4895850" cy="1914525"/>
        </p:xfrm>
        <a:graphic>
          <a:graphicData uri="http://schemas.openxmlformats.org/presentationml/2006/ole">
            <mc:AlternateContent xmlns:mc="http://schemas.openxmlformats.org/markup-compatibility/2006">
              <mc:Choice xmlns:v="urn:schemas-microsoft-com:vml" Requires="v">
                <p:oleObj spid="_x0000_s1029" name="Hoja de cálculo" r:id="rId5" imgW="4895918" imgH="1914639" progId="Excel.Sheet.12">
                  <p:embed/>
                </p:oleObj>
              </mc:Choice>
              <mc:Fallback>
                <p:oleObj name="Hoja de cálculo" r:id="rId5" imgW="4895918" imgH="1914639" progId="Excel.Shee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789040"/>
                        <a:ext cx="4895850" cy="191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796908"/>
          </a:xfrm>
        </p:spPr>
        <p:txBody>
          <a:bodyPr>
            <a:normAutofit/>
          </a:bodyPr>
          <a:lstStyle/>
          <a:p>
            <a:r>
              <a:rPr lang="es-AR" sz="3600" b="1" dirty="0" smtClean="0">
                <a:solidFill>
                  <a:srgbClr val="0070C0"/>
                </a:solidFill>
                <a:effectLst>
                  <a:outerShdw blurRad="38100" dist="38100" dir="2700000" algn="tl">
                    <a:srgbClr val="000000">
                      <a:alpha val="43137"/>
                    </a:srgbClr>
                  </a:outerShdw>
                </a:effectLst>
              </a:rPr>
              <a:t>La distribución del Presupuesto 2016</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6</a:t>
            </a:fld>
            <a:endParaRPr lang="es-AR" sz="1600" b="1" dirty="0">
              <a:solidFill>
                <a:schemeClr val="tx2">
                  <a:lumMod val="20000"/>
                  <a:lumOff val="80000"/>
                </a:schemeClr>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331596066"/>
              </p:ext>
            </p:extLst>
          </p:nvPr>
        </p:nvGraphicFramePr>
        <p:xfrm>
          <a:off x="571472" y="1142984"/>
          <a:ext cx="8215370" cy="4857784"/>
        </p:xfrm>
        <a:graphic>
          <a:graphicData uri="http://schemas.openxmlformats.org/drawingml/2006/table">
            <a:tbl>
              <a:tblPr firstRow="1" bandRow="1">
                <a:tableStyleId>{5C22544A-7EE6-4342-B048-85BDC9FD1C3A}</a:tableStyleId>
              </a:tblPr>
              <a:tblGrid>
                <a:gridCol w="7929618"/>
                <a:gridCol w="285752"/>
              </a:tblGrid>
              <a:tr h="48577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AR" sz="18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AR" sz="1800" b="1" kern="1200" dirty="0" smtClean="0">
                          <a:solidFill>
                            <a:schemeClr val="tx1"/>
                          </a:solidFill>
                          <a:latin typeface="+mn-lt"/>
                          <a:ea typeface="+mn-ea"/>
                          <a:cs typeface="+mn-cs"/>
                        </a:rPr>
                        <a:t>De acuerdo a los tiempos que componen el ciclo presupuestario, el proyecto de Ley de Presupuesto se presenta para el mes de septiembre de cada año, y luego del tratamiento parlamentario del Proyecto, la Jefatura de Gabinete instrumenta una Decisión Administrativa (DA) a principios de año para distribuir los recursos y créditos al mínimo nivel. </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8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AR" sz="1800" b="1" kern="1200" dirty="0" smtClean="0">
                          <a:solidFill>
                            <a:schemeClr val="tx1"/>
                          </a:solidFill>
                          <a:latin typeface="+mn-lt"/>
                          <a:ea typeface="+mn-ea"/>
                          <a:cs typeface="+mn-cs"/>
                        </a:rPr>
                        <a:t>En ese proceso se producen modificaciones resultantes de la intervención del Congreso, y modificaciones de menor nivel que puede introducir la Jefatura de Gabinete .</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8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AR" sz="1800" b="1" kern="1200" dirty="0" smtClean="0">
                          <a:solidFill>
                            <a:schemeClr val="tx1"/>
                          </a:solidFill>
                          <a:latin typeface="+mn-lt"/>
                          <a:ea typeface="+mn-ea"/>
                          <a:cs typeface="+mn-cs"/>
                        </a:rPr>
                        <a:t>En el</a:t>
                      </a:r>
                      <a:r>
                        <a:rPr lang="es-AR" sz="1800" b="1" kern="1200" baseline="0" dirty="0" smtClean="0">
                          <a:solidFill>
                            <a:schemeClr val="tx1"/>
                          </a:solidFill>
                          <a:latin typeface="+mn-lt"/>
                          <a:ea typeface="+mn-ea"/>
                          <a:cs typeface="+mn-cs"/>
                        </a:rPr>
                        <a:t> caso del presupuesto del año 2016, la distribución de partidas se realizó a través de la Decisión Administrativa 10/2016.</a:t>
                      </a:r>
                      <a:r>
                        <a:rPr lang="es-AR" sz="1800" b="1" kern="1200" dirty="0" smtClean="0">
                          <a:solidFill>
                            <a:schemeClr val="tx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8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AR" sz="1800" b="1" kern="1200" dirty="0" smtClean="0">
                        <a:solidFill>
                          <a:schemeClr val="tx1"/>
                        </a:solidFill>
                        <a:latin typeface="+mn-lt"/>
                        <a:ea typeface="+mn-ea"/>
                        <a:cs typeface="+mn-cs"/>
                      </a:endParaRPr>
                    </a:p>
                    <a:p>
                      <a:pPr algn="just"/>
                      <a:endParaRPr lang="es-AR" sz="1800" b="1" kern="1200" dirty="0" smtClean="0">
                        <a:solidFill>
                          <a:schemeClr val="tx1"/>
                        </a:solidFill>
                        <a:latin typeface="+mn-lt"/>
                        <a:ea typeface="+mn-ea"/>
                        <a:cs typeface="+mn-cs"/>
                      </a:endParaRPr>
                    </a:p>
                  </a:txBody>
                  <a:tcPr>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endParaRPr lang="es-AR" sz="1400" b="0" kern="1200" dirty="0" smtClean="0">
                        <a:solidFill>
                          <a:schemeClr val="tx1"/>
                        </a:solidFill>
                        <a:latin typeface="+mn-lt"/>
                        <a:ea typeface="+mn-ea"/>
                        <a:cs typeface="+mn-cs"/>
                      </a:endParaRPr>
                    </a:p>
                  </a:txBody>
                  <a:tcPr>
                    <a:noFill/>
                  </a:tcPr>
                </a:tc>
              </a:tr>
            </a:tbl>
          </a:graphicData>
        </a:graphic>
      </p:graphicFrame>
      <p:pic>
        <p:nvPicPr>
          <p:cNvPr id="10" name="9 Imagen" descr="1-pie-pag-informes-2016 copia.jpg"/>
          <p:cNvPicPr>
            <a:picLocks noChangeAspect="1"/>
          </p:cNvPicPr>
          <p:nvPr/>
        </p:nvPicPr>
        <p:blipFill>
          <a:blip r:embed="rId2" cstate="print"/>
          <a:stretch>
            <a:fillRect/>
          </a:stretch>
        </p:blipFill>
        <p:spPr>
          <a:xfrm>
            <a:off x="0" y="6096669"/>
            <a:ext cx="9144000" cy="761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AR" sz="3600" b="1" dirty="0" smtClean="0">
                <a:solidFill>
                  <a:srgbClr val="0070C0"/>
                </a:solidFill>
                <a:effectLst>
                  <a:outerShdw blurRad="38100" dist="38100" dir="2700000" algn="tl">
                    <a:srgbClr val="000000">
                      <a:alpha val="43137"/>
                    </a:srgbClr>
                  </a:outerShdw>
                </a:effectLst>
              </a:rPr>
              <a:t>La Decisión Administrativa 10/2016</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7</a:t>
            </a:fld>
            <a:endParaRPr lang="es-AR" sz="1600" b="1" dirty="0">
              <a:solidFill>
                <a:schemeClr val="tx2">
                  <a:lumMod val="20000"/>
                  <a:lumOff val="80000"/>
                </a:schemeClr>
              </a:solidFill>
            </a:endParaRPr>
          </a:p>
        </p:txBody>
      </p:sp>
      <p:pic>
        <p:nvPicPr>
          <p:cNvPr id="11" name="10 Imagen" descr="Guarda-celest.jpg"/>
          <p:cNvPicPr>
            <a:picLocks noChangeAspect="1"/>
          </p:cNvPicPr>
          <p:nvPr/>
        </p:nvPicPr>
        <p:blipFill>
          <a:blip r:embed="rId2" cstate="print"/>
          <a:stretch>
            <a:fillRect/>
          </a:stretch>
        </p:blipFill>
        <p:spPr>
          <a:xfrm>
            <a:off x="428596" y="5643578"/>
            <a:ext cx="2214579" cy="113472"/>
          </a:xfrm>
          <a:prstGeom prst="rect">
            <a:avLst/>
          </a:prstGeom>
        </p:spPr>
      </p:pic>
      <p:graphicFrame>
        <p:nvGraphicFramePr>
          <p:cNvPr id="10" name="9 Tabla"/>
          <p:cNvGraphicFramePr>
            <a:graphicFrameLocks noGrp="1"/>
          </p:cNvGraphicFramePr>
          <p:nvPr/>
        </p:nvGraphicFramePr>
        <p:xfrm>
          <a:off x="357158" y="1142985"/>
          <a:ext cx="2428892" cy="4357718"/>
        </p:xfrm>
        <a:graphic>
          <a:graphicData uri="http://schemas.openxmlformats.org/drawingml/2006/table">
            <a:tbl>
              <a:tblPr firstRow="1" bandRow="1">
                <a:tableStyleId>{5C22544A-7EE6-4342-B048-85BDC9FD1C3A}</a:tableStyleId>
              </a:tblPr>
              <a:tblGrid>
                <a:gridCol w="2428892"/>
              </a:tblGrid>
              <a:tr h="4357718">
                <a:tc>
                  <a:txBody>
                    <a:bodyPr/>
                    <a:lstStyle/>
                    <a:p>
                      <a:pPr algn="just"/>
                      <a:r>
                        <a:rPr lang="es-AR" sz="1400" b="1" kern="1200" dirty="0" smtClean="0">
                          <a:solidFill>
                            <a:schemeClr val="tx1"/>
                          </a:solidFill>
                          <a:latin typeface="+mn-lt"/>
                          <a:ea typeface="+mn-ea"/>
                          <a:cs typeface="+mn-cs"/>
                        </a:rPr>
                        <a:t>La</a:t>
                      </a:r>
                      <a:r>
                        <a:rPr lang="es-AR" sz="1400" b="1" kern="1200" baseline="0" dirty="0" smtClean="0">
                          <a:solidFill>
                            <a:schemeClr val="tx1"/>
                          </a:solidFill>
                          <a:latin typeface="+mn-lt"/>
                          <a:ea typeface="+mn-ea"/>
                          <a:cs typeface="+mn-cs"/>
                        </a:rPr>
                        <a:t> DA /2016 </a:t>
                      </a:r>
                      <a:r>
                        <a:rPr lang="es-AR" sz="1400" b="1" kern="1200" dirty="0" smtClean="0">
                          <a:solidFill>
                            <a:schemeClr val="tx1"/>
                          </a:solidFill>
                          <a:latin typeface="+mn-lt"/>
                          <a:ea typeface="+mn-ea"/>
                          <a:cs typeface="+mn-cs"/>
                        </a:rPr>
                        <a:t>distributiva del Presupuesto </a:t>
                      </a:r>
                      <a:r>
                        <a:rPr lang="es-AR" sz="1400" b="1" kern="1200" baseline="0" dirty="0" smtClean="0">
                          <a:solidFill>
                            <a:schemeClr val="tx1"/>
                          </a:solidFill>
                          <a:latin typeface="+mn-lt"/>
                          <a:ea typeface="+mn-ea"/>
                          <a:cs typeface="+mn-cs"/>
                        </a:rPr>
                        <a:t>i</a:t>
                      </a:r>
                      <a:r>
                        <a:rPr lang="es-AR" sz="1400" b="1" kern="1200" dirty="0" smtClean="0">
                          <a:solidFill>
                            <a:schemeClr val="tx1"/>
                          </a:solidFill>
                          <a:latin typeface="+mn-lt"/>
                          <a:ea typeface="+mn-ea"/>
                          <a:cs typeface="+mn-cs"/>
                        </a:rPr>
                        <a:t>ncluyó un incremento de $701,9 millones pesos, que fueron destinados en su mayor parte a la Secretaria de Deportes ($522,4 millones) y en menor medida a la empresa estatal EDUCAR ($201 millones).</a:t>
                      </a:r>
                    </a:p>
                    <a:p>
                      <a:pPr algn="just"/>
                      <a:r>
                        <a:rPr lang="es-AR" sz="1400" b="1" kern="1200" dirty="0" smtClean="0">
                          <a:solidFill>
                            <a:schemeClr val="tx1"/>
                          </a:solidFill>
                          <a:latin typeface="+mn-lt"/>
                          <a:ea typeface="+mn-ea"/>
                          <a:cs typeface="+mn-cs"/>
                        </a:rPr>
                        <a:t> Adicionalmente la DA recogió los cambios institucionales vinculados con el cambio de gobierno y la modificación de la Ley de Ministerios, en particular la modificación de las funciones del Ministerio de Educación, que se convierte en Ministerio de Educación y Deportes. </a:t>
                      </a:r>
                      <a:endParaRPr lang="es-AR" sz="1400" dirty="0"/>
                    </a:p>
                  </a:txBody>
                  <a:tcPr>
                    <a:noFill/>
                  </a:tcPr>
                </a:tc>
              </a:tr>
            </a:tbl>
          </a:graphicData>
        </a:graphic>
      </p:graphicFrame>
      <p:sp>
        <p:nvSpPr>
          <p:cNvPr id="22530" name="Rectangle 2"/>
          <p:cNvSpPr>
            <a:spLocks noChangeArrowheads="1"/>
          </p:cNvSpPr>
          <p:nvPr/>
        </p:nvSpPr>
        <p:spPr bwMode="auto">
          <a:xfrm>
            <a:off x="2857488" y="5491363"/>
            <a:ext cx="600079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err="1" smtClean="0">
                <a:ln>
                  <a:noFill/>
                </a:ln>
                <a:solidFill>
                  <a:schemeClr val="tx1"/>
                </a:solidFill>
                <a:effectLst/>
                <a:ea typeface="Times New Roman" pitchFamily="18" charset="0"/>
                <a:cs typeface="Times New Roman" pitchFamily="18" charset="0"/>
              </a:rPr>
              <a:t>Nota:La</a:t>
            </a:r>
            <a:r>
              <a:rPr kumimoji="0" lang="es-ES" sz="1100" b="0" i="0" u="none" strike="noStrike" cap="none" normalizeH="0" baseline="0" dirty="0" smtClean="0">
                <a:ln>
                  <a:noFill/>
                </a:ln>
                <a:solidFill>
                  <a:schemeClr val="tx1"/>
                </a:solidFill>
                <a:effectLst/>
                <a:ea typeface="Times New Roman" pitchFamily="18" charset="0"/>
                <a:cs typeface="Times New Roman" pitchFamily="18" charset="0"/>
              </a:rPr>
              <a:t> jurisdicción Obligaciones</a:t>
            </a:r>
            <a:r>
              <a:rPr kumimoji="0" lang="es-ES" sz="1100" b="0" i="0" u="none" strike="noStrike" cap="none" normalizeH="0" dirty="0" smtClean="0">
                <a:ln>
                  <a:noFill/>
                </a:ln>
                <a:solidFill>
                  <a:schemeClr val="tx1"/>
                </a:solidFill>
                <a:effectLst/>
                <a:ea typeface="Times New Roman" pitchFamily="18" charset="0"/>
                <a:cs typeface="Times New Roman" pitchFamily="18" charset="0"/>
              </a:rPr>
              <a:t> a Cargo del Tesoro</a:t>
            </a:r>
            <a:r>
              <a:rPr kumimoji="0" lang="es-ES" sz="1100" b="0" i="0" u="none" strike="noStrike" cap="none" normalizeH="0" baseline="0" dirty="0" smtClean="0">
                <a:ln>
                  <a:noFill/>
                </a:ln>
                <a:solidFill>
                  <a:schemeClr val="tx1"/>
                </a:solidFill>
                <a:effectLst/>
                <a:ea typeface="Times New Roman" pitchFamily="18" charset="0"/>
                <a:cs typeface="Times New Roman" pitchFamily="18" charset="0"/>
              </a:rPr>
              <a:t> incluye una reserva de crédito para asegurar el cumplimiento de la Ley de Educación Nacional estimada en más de $ 7,000 millones.	</a:t>
            </a:r>
            <a:endParaRPr kumimoji="0" lang="es-AR" sz="1100" b="0" i="0" u="none" strike="noStrike" cap="none" normalizeH="0" baseline="0" dirty="0" smtClean="0">
              <a:ln>
                <a:noFill/>
              </a:ln>
              <a:solidFill>
                <a:schemeClr val="tx1"/>
              </a:solidFill>
              <a:effectLst/>
              <a:cs typeface="Arial" pitchFamily="34" charset="0"/>
            </a:endParaRPr>
          </a:p>
        </p:txBody>
      </p:sp>
      <p:pic>
        <p:nvPicPr>
          <p:cNvPr id="16" name="15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pic>
        <p:nvPicPr>
          <p:cNvPr id="12" name="11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2" y="1071546"/>
            <a:ext cx="5314950" cy="40441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8</a:t>
            </a:fld>
            <a:endParaRPr lang="es-AR" sz="1600" b="1" dirty="0">
              <a:solidFill>
                <a:schemeClr val="tx2">
                  <a:lumMod val="20000"/>
                  <a:lumOff val="80000"/>
                </a:schemeClr>
              </a:solidFill>
            </a:endParaRPr>
          </a:p>
        </p:txBody>
      </p:sp>
      <p:graphicFrame>
        <p:nvGraphicFramePr>
          <p:cNvPr id="9" name="8 Tabla"/>
          <p:cNvGraphicFramePr>
            <a:graphicFrameLocks noGrp="1"/>
          </p:cNvGraphicFramePr>
          <p:nvPr>
            <p:extLst>
              <p:ext uri="{D42A27DB-BD31-4B8C-83A1-F6EECF244321}">
                <p14:modId xmlns:p14="http://schemas.microsoft.com/office/powerpoint/2010/main" val="193600761"/>
              </p:ext>
            </p:extLst>
          </p:nvPr>
        </p:nvGraphicFramePr>
        <p:xfrm>
          <a:off x="857224" y="428604"/>
          <a:ext cx="7715304" cy="5637846"/>
        </p:xfrm>
        <a:graphic>
          <a:graphicData uri="http://schemas.openxmlformats.org/drawingml/2006/table">
            <a:tbl>
              <a:tblPr firstRow="1" bandRow="1">
                <a:tableStyleId>{5C22544A-7EE6-4342-B048-85BDC9FD1C3A}</a:tableStyleId>
              </a:tblPr>
              <a:tblGrid>
                <a:gridCol w="7715304"/>
              </a:tblGrid>
              <a:tr h="5637846">
                <a:tc>
                  <a:txBody>
                    <a:bodyPr/>
                    <a:lstStyle/>
                    <a:p>
                      <a:r>
                        <a:rPr lang="es-AR" sz="1800" b="1" kern="1200" dirty="0" smtClean="0">
                          <a:solidFill>
                            <a:schemeClr val="tx1"/>
                          </a:solidFill>
                          <a:latin typeface="+mn-lt"/>
                          <a:ea typeface="+mn-ea"/>
                          <a:cs typeface="+mn-cs"/>
                        </a:rPr>
                        <a:t> </a:t>
                      </a:r>
                      <a:r>
                        <a:rPr lang="es-AR" sz="1800" b="1" dirty="0" smtClean="0">
                          <a:solidFill>
                            <a:srgbClr val="0070C0"/>
                          </a:solidFill>
                          <a:effectLst>
                            <a:outerShdw blurRad="38100" dist="38100" dir="2700000" algn="tl">
                              <a:srgbClr val="000000">
                                <a:alpha val="43137"/>
                              </a:srgbClr>
                            </a:outerShdw>
                          </a:effectLst>
                        </a:rPr>
                        <a:t>El ajuste:</a:t>
                      </a:r>
                      <a:r>
                        <a:rPr lang="es-AR" sz="1800" b="1" baseline="0" dirty="0" smtClean="0">
                          <a:solidFill>
                            <a:srgbClr val="0070C0"/>
                          </a:solidFill>
                          <a:effectLst>
                            <a:outerShdw blurRad="38100" dist="38100" dir="2700000" algn="tl">
                              <a:srgbClr val="000000">
                                <a:alpha val="43137"/>
                              </a:srgbClr>
                            </a:outerShdw>
                          </a:effectLst>
                        </a:rPr>
                        <a:t> despidos masivos y desmantelamiento del planes y programas </a:t>
                      </a:r>
                      <a:endParaRPr lang="es-AR" sz="1800" b="1" dirty="0" smtClean="0">
                        <a:solidFill>
                          <a:srgbClr val="0070C0"/>
                        </a:solidFill>
                        <a:effectLst>
                          <a:outerShdw blurRad="38100" dist="38100" dir="2700000" algn="tl">
                            <a:srgbClr val="000000">
                              <a:alpha val="43137"/>
                            </a:srgbClr>
                          </a:outerShdw>
                        </a:effectLst>
                      </a:endParaRPr>
                    </a:p>
                    <a:p>
                      <a:endParaRPr lang="es-AR" sz="1800" b="1" kern="1200" dirty="0" smtClean="0">
                        <a:solidFill>
                          <a:srgbClr val="0070C0"/>
                        </a:solidFill>
                        <a:effectLst>
                          <a:outerShdw blurRad="38100" dist="38100" dir="2700000" algn="tl">
                            <a:srgbClr val="000000">
                              <a:alpha val="43137"/>
                            </a:srgbClr>
                          </a:outerShdw>
                        </a:effectLst>
                        <a:latin typeface="+mn-lt"/>
                        <a:ea typeface="+mn-ea"/>
                        <a:cs typeface="+mn-cs"/>
                      </a:endParaRPr>
                    </a:p>
                    <a:p>
                      <a:pPr algn="just"/>
                      <a:r>
                        <a:rPr lang="es-AR" sz="1800" b="1" kern="1200" dirty="0" smtClean="0">
                          <a:solidFill>
                            <a:schemeClr val="tx1"/>
                          </a:solidFill>
                          <a:latin typeface="+mn-lt"/>
                          <a:ea typeface="+mn-ea"/>
                          <a:cs typeface="+mn-cs"/>
                        </a:rPr>
                        <a:t>Durante 2016 </a:t>
                      </a:r>
                      <a:r>
                        <a:rPr lang="es-AR" sz="1800" b="1" kern="1200" baseline="0" dirty="0" smtClean="0">
                          <a:solidFill>
                            <a:schemeClr val="tx1"/>
                          </a:solidFill>
                          <a:latin typeface="+mn-lt"/>
                          <a:ea typeface="+mn-ea"/>
                          <a:cs typeface="+mn-cs"/>
                        </a:rPr>
                        <a:t>CTERA denunció </a:t>
                      </a:r>
                      <a:r>
                        <a:rPr lang="es-AR" sz="1800" b="1" kern="1200" dirty="0" smtClean="0">
                          <a:solidFill>
                            <a:schemeClr val="tx1"/>
                          </a:solidFill>
                          <a:latin typeface="+mn-lt"/>
                          <a:ea typeface="+mn-ea"/>
                          <a:cs typeface="+mn-cs"/>
                        </a:rPr>
                        <a:t>el desmantelamiento de los equipos técnicos que venían trabajando en distintas áreas del Ministerio de Educación, los despidos masivos y el cierre de importantes planes y programas que se encontraban en ejecución, entre los que se encuentran: el Plan de Finalización de Estudios Secundarios (Plan FINES) y el  Programa Nacional de Educación Sexual Integral (ESI). A su vez, se ha producido la discontinuidad de las obras de Infraestructura Escolar así como la compra y distribución gratuita de millones de libros a todas las escuelas del país. </a:t>
                      </a:r>
                    </a:p>
                    <a:p>
                      <a:endParaRPr lang="es-AR" sz="1800" b="1" kern="1200" dirty="0" smtClean="0">
                        <a:solidFill>
                          <a:schemeClr val="tx1"/>
                        </a:solidFill>
                        <a:latin typeface="+mn-lt"/>
                        <a:ea typeface="+mn-ea"/>
                        <a:cs typeface="+mn-cs"/>
                      </a:endParaRPr>
                    </a:p>
                    <a:p>
                      <a:pPr algn="just"/>
                      <a:r>
                        <a:rPr lang="es-AR" sz="1800" b="1" kern="1200" dirty="0" smtClean="0">
                          <a:solidFill>
                            <a:schemeClr val="tx1"/>
                          </a:solidFill>
                          <a:latin typeface="+mn-lt"/>
                          <a:ea typeface="+mn-ea"/>
                          <a:cs typeface="+mn-cs"/>
                        </a:rPr>
                        <a:t>También se ha producido la paralización de programas esenciales para la consecución de los objetivos de política contenidos en el Plan Nacional de Educación Obligatoria que ejecuta el Ministerio de Educación y del Plan Conectar Igualdad (por el cual se distribuían </a:t>
                      </a:r>
                      <a:r>
                        <a:rPr lang="es-AR" sz="1800" b="1" kern="1200" dirty="0" err="1" smtClean="0">
                          <a:solidFill>
                            <a:schemeClr val="tx1"/>
                          </a:solidFill>
                          <a:latin typeface="+mn-lt"/>
                          <a:ea typeface="+mn-ea"/>
                          <a:cs typeface="+mn-cs"/>
                        </a:rPr>
                        <a:t>netbooks</a:t>
                      </a:r>
                      <a:r>
                        <a:rPr lang="es-AR" sz="1800" b="1" kern="1200" dirty="0" smtClean="0">
                          <a:solidFill>
                            <a:schemeClr val="tx1"/>
                          </a:solidFill>
                          <a:latin typeface="+mn-lt"/>
                          <a:ea typeface="+mn-ea"/>
                          <a:cs typeface="+mn-cs"/>
                        </a:rPr>
                        <a:t> a estudiantes en todo el territorio nacional) lo cual se trató de justificar aduciendo “redefinición de lineamientos y prioridades de la gestión”. </a:t>
                      </a:r>
                    </a:p>
                    <a:p>
                      <a:endParaRPr lang="es-AR" sz="1400" b="0" kern="1200" dirty="0" smtClean="0">
                        <a:solidFill>
                          <a:schemeClr val="tx1"/>
                        </a:solidFill>
                        <a:latin typeface="+mn-lt"/>
                        <a:ea typeface="+mn-ea"/>
                        <a:cs typeface="+mn-cs"/>
                      </a:endParaRPr>
                    </a:p>
                  </a:txBody>
                  <a:tcPr>
                    <a:noFill/>
                  </a:tcPr>
                </a:tc>
              </a:tr>
            </a:tbl>
          </a:graphicData>
        </a:graphic>
      </p:graphicFrame>
      <p:pic>
        <p:nvPicPr>
          <p:cNvPr id="10" name="9 Imagen" descr="Guarda-celest.jpg"/>
          <p:cNvPicPr>
            <a:picLocks noChangeAspect="1"/>
          </p:cNvPicPr>
          <p:nvPr/>
        </p:nvPicPr>
        <p:blipFill>
          <a:blip r:embed="rId2" cstate="print"/>
          <a:stretch>
            <a:fillRect/>
          </a:stretch>
        </p:blipFill>
        <p:spPr>
          <a:xfrm rot="5400000">
            <a:off x="-809619" y="4691115"/>
            <a:ext cx="2693184" cy="68998"/>
          </a:xfrm>
          <a:prstGeom prst="rect">
            <a:avLst/>
          </a:prstGeom>
        </p:spPr>
      </p:pic>
      <p:sp>
        <p:nvSpPr>
          <p:cNvPr id="12" name="11 Rectángulo"/>
          <p:cNvSpPr/>
          <p:nvPr/>
        </p:nvSpPr>
        <p:spPr>
          <a:xfrm rot="16200000">
            <a:off x="-1050141" y="1764466"/>
            <a:ext cx="3071834" cy="400110"/>
          </a:xfrm>
          <a:prstGeom prst="rect">
            <a:avLst/>
          </a:prstGeom>
          <a:noFill/>
        </p:spPr>
        <p:txBody>
          <a:bodyPr wrap="square" lIns="91440" tIns="45720" rIns="91440" bIns="45720">
            <a:spAutoFit/>
          </a:bodyPr>
          <a:lstStyle/>
          <a:p>
            <a:pPr algn="ctr"/>
            <a:r>
              <a:rPr lang="es-AR" sz="2000" b="1" spc="100" dirty="0" smtClean="0">
                <a:ln w="18000">
                  <a:solidFill>
                    <a:schemeClr val="accent1">
                      <a:satMod val="200000"/>
                      <a:tint val="72000"/>
                    </a:schemeClr>
                  </a:solidFill>
                  <a:prstDash val="solid"/>
                </a:ln>
                <a:solidFill>
                  <a:schemeClr val="accent1">
                    <a:satMod val="280000"/>
                    <a:tint val="100000"/>
                    <a:alpha val="5700"/>
                  </a:schemeClr>
                </a:solidFill>
              </a:rPr>
              <a:t>El ajuste</a:t>
            </a:r>
            <a:endParaRPr lang="es-ES" sz="2000" b="1" spc="100" dirty="0">
              <a:ln w="18000">
                <a:solidFill>
                  <a:schemeClr val="accent1">
                    <a:satMod val="200000"/>
                    <a:tint val="72000"/>
                  </a:schemeClr>
                </a:solidFill>
                <a:prstDash val="solid"/>
              </a:ln>
              <a:solidFill>
                <a:schemeClr val="accent1">
                  <a:satMod val="280000"/>
                  <a:tint val="100000"/>
                  <a:alpha val="5700"/>
                </a:schemeClr>
              </a:solidFill>
            </a:endParaRPr>
          </a:p>
        </p:txBody>
      </p:sp>
      <p:pic>
        <p:nvPicPr>
          <p:cNvPr id="11" name="10 Imagen" descr="1-pie-pag-informes-2016 copia.jpg"/>
          <p:cNvPicPr>
            <a:picLocks noChangeAspect="1"/>
          </p:cNvPicPr>
          <p:nvPr/>
        </p:nvPicPr>
        <p:blipFill>
          <a:blip r:embed="rId3" cstate="print"/>
          <a:stretch>
            <a:fillRect/>
          </a:stretch>
        </p:blipFill>
        <p:spPr>
          <a:xfrm>
            <a:off x="0" y="6096669"/>
            <a:ext cx="9144000" cy="7613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AR" sz="3600" b="1" dirty="0" smtClean="0">
                <a:solidFill>
                  <a:srgbClr val="0070C0"/>
                </a:solidFill>
                <a:effectLst>
                  <a:outerShdw blurRad="38100" dist="38100" dir="2700000" algn="tl">
                    <a:srgbClr val="000000">
                      <a:alpha val="43137"/>
                    </a:srgbClr>
                  </a:outerShdw>
                </a:effectLst>
              </a:rPr>
              <a:t>La </a:t>
            </a:r>
            <a:r>
              <a:rPr lang="es-AR" sz="3600" b="1" dirty="0" err="1" smtClean="0">
                <a:solidFill>
                  <a:srgbClr val="0070C0"/>
                </a:solidFill>
                <a:effectLst>
                  <a:outerShdw blurRad="38100" dist="38100" dir="2700000" algn="tl">
                    <a:srgbClr val="000000">
                      <a:alpha val="43137"/>
                    </a:srgbClr>
                  </a:outerShdw>
                </a:effectLst>
              </a:rPr>
              <a:t>subejecución</a:t>
            </a:r>
            <a:r>
              <a:rPr lang="es-AR" sz="3600" b="1" dirty="0" smtClean="0">
                <a:solidFill>
                  <a:srgbClr val="0070C0"/>
                </a:solidFill>
                <a:effectLst>
                  <a:outerShdw blurRad="38100" dist="38100" dir="2700000" algn="tl">
                    <a:srgbClr val="000000">
                      <a:alpha val="43137"/>
                    </a:srgbClr>
                  </a:outerShdw>
                </a:effectLst>
              </a:rPr>
              <a:t> del presupuesto</a:t>
            </a:r>
            <a:endParaRPr lang="es-AR" sz="3600" b="1" dirty="0">
              <a:solidFill>
                <a:srgbClr val="0070C0"/>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a:xfrm>
            <a:off x="8724912" y="6492875"/>
            <a:ext cx="419088" cy="365125"/>
          </a:xfrm>
        </p:spPr>
        <p:txBody>
          <a:bodyPr/>
          <a:lstStyle/>
          <a:p>
            <a:fld id="{8AA0848B-E1B1-44F3-B4EF-266EA89556FE}" type="slidenum">
              <a:rPr lang="es-AR" sz="1600" b="1" smtClean="0">
                <a:solidFill>
                  <a:schemeClr val="tx2">
                    <a:lumMod val="20000"/>
                    <a:lumOff val="80000"/>
                  </a:schemeClr>
                </a:solidFill>
              </a:rPr>
              <a:pPr/>
              <a:t>9</a:t>
            </a:fld>
            <a:endParaRPr lang="es-AR" sz="1600" b="1" dirty="0">
              <a:solidFill>
                <a:schemeClr val="tx2">
                  <a:lumMod val="20000"/>
                  <a:lumOff val="80000"/>
                </a:schemeClr>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809015925"/>
              </p:ext>
            </p:extLst>
          </p:nvPr>
        </p:nvGraphicFramePr>
        <p:xfrm>
          <a:off x="357158" y="1142985"/>
          <a:ext cx="2428892" cy="4358640"/>
        </p:xfrm>
        <a:graphic>
          <a:graphicData uri="http://schemas.openxmlformats.org/drawingml/2006/table">
            <a:tbl>
              <a:tblPr firstRow="1" bandRow="1">
                <a:tableStyleId>{5C22544A-7EE6-4342-B048-85BDC9FD1C3A}</a:tableStyleId>
              </a:tblPr>
              <a:tblGrid>
                <a:gridCol w="2428892"/>
              </a:tblGrid>
              <a:tr h="4357718">
                <a:tc>
                  <a:txBody>
                    <a:bodyPr/>
                    <a:lstStyle/>
                    <a:p>
                      <a:pPr algn="just"/>
                      <a:r>
                        <a:rPr lang="es-AR" sz="1400" b="1" kern="1200" dirty="0" smtClean="0">
                          <a:solidFill>
                            <a:schemeClr val="tx1"/>
                          </a:solidFill>
                          <a:latin typeface="+mn-lt"/>
                          <a:ea typeface="+mn-ea"/>
                          <a:cs typeface="+mn-cs"/>
                        </a:rPr>
                        <a:t>Las</a:t>
                      </a:r>
                      <a:r>
                        <a:rPr lang="es-AR" sz="1400" b="1" kern="1200" baseline="0" dirty="0" smtClean="0">
                          <a:solidFill>
                            <a:schemeClr val="tx1"/>
                          </a:solidFill>
                          <a:latin typeface="+mn-lt"/>
                          <a:ea typeface="+mn-ea"/>
                          <a:cs typeface="+mn-cs"/>
                        </a:rPr>
                        <a:t> políticas de ajuste y desmantelamiento tuvo su necesario correlato en las cifras de (sub) ejecución presupuestaria.</a:t>
                      </a:r>
                    </a:p>
                    <a:p>
                      <a:pPr algn="just"/>
                      <a:endParaRPr lang="es-AR" sz="1400" b="1" kern="1200" baseline="0" dirty="0" smtClean="0">
                        <a:solidFill>
                          <a:schemeClr val="tx1"/>
                        </a:solidFill>
                        <a:latin typeface="+mn-lt"/>
                        <a:ea typeface="+mn-ea"/>
                        <a:cs typeface="+mn-cs"/>
                      </a:endParaRPr>
                    </a:p>
                    <a:p>
                      <a:pPr algn="just"/>
                      <a:r>
                        <a:rPr lang="es-AR" sz="1400" b="1" kern="1200" baseline="0" dirty="0" smtClean="0">
                          <a:solidFill>
                            <a:schemeClr val="tx1"/>
                          </a:solidFill>
                          <a:latin typeface="+mn-lt"/>
                          <a:ea typeface="+mn-ea"/>
                          <a:cs typeface="+mn-cs"/>
                        </a:rPr>
                        <a:t>La finalidad Educación y Cultura es una de las de más funciones de más baja ejecución (86,2%), por debajo del promedio general del presupuesto nacional (88,6%) e incluso por debajo de áreas muy poco priorizadas por el </a:t>
                      </a:r>
                      <a:r>
                        <a:rPr lang="es-AR" sz="1400" b="1" kern="1200" baseline="0" dirty="0" err="1" smtClean="0">
                          <a:solidFill>
                            <a:schemeClr val="tx1"/>
                          </a:solidFill>
                          <a:latin typeface="+mn-lt"/>
                          <a:ea typeface="+mn-ea"/>
                          <a:cs typeface="+mn-cs"/>
                        </a:rPr>
                        <a:t>macrismo</a:t>
                      </a:r>
                      <a:r>
                        <a:rPr lang="es-AR" sz="1400" b="1" kern="1200" baseline="0" dirty="0" smtClean="0">
                          <a:solidFill>
                            <a:schemeClr val="tx1"/>
                          </a:solidFill>
                          <a:latin typeface="+mn-lt"/>
                          <a:ea typeface="+mn-ea"/>
                          <a:cs typeface="+mn-cs"/>
                        </a:rPr>
                        <a:t> este año como Salud (89,1%) o las Obras Públicas de Vivienda y Urbanismo (84,7%) o Agua Potable y Alcantarillado (90,6%). </a:t>
                      </a:r>
                      <a:endParaRPr lang="es-AR" sz="1400" dirty="0"/>
                    </a:p>
                  </a:txBody>
                  <a:tcPr>
                    <a:noFill/>
                  </a:tcPr>
                </a:tc>
              </a:tr>
            </a:tbl>
          </a:graphicData>
        </a:graphic>
      </p:graphicFrame>
      <p:pic>
        <p:nvPicPr>
          <p:cNvPr id="16" name="15 Imagen" descr="1-pie-pag-informes-2016 copia.jpg"/>
          <p:cNvPicPr>
            <a:picLocks noChangeAspect="1"/>
          </p:cNvPicPr>
          <p:nvPr/>
        </p:nvPicPr>
        <p:blipFill>
          <a:blip r:embed="rId2" cstate="print"/>
          <a:stretch>
            <a:fillRect/>
          </a:stretch>
        </p:blipFill>
        <p:spPr>
          <a:xfrm>
            <a:off x="0" y="6096669"/>
            <a:ext cx="9144000" cy="761355"/>
          </a:xfrm>
          <a:prstGeom prst="rect">
            <a:avLst/>
          </a:prstGeom>
        </p:spPr>
      </p:pic>
      <p:pic>
        <p:nvPicPr>
          <p:cNvPr id="23556" name="Picture 4"/>
          <p:cNvPicPr>
            <a:picLocks noChangeAspect="1" noChangeArrowheads="1"/>
          </p:cNvPicPr>
          <p:nvPr/>
        </p:nvPicPr>
        <p:blipFill>
          <a:blip r:embed="rId3"/>
          <a:srcRect/>
          <a:stretch>
            <a:fillRect/>
          </a:stretch>
        </p:blipFill>
        <p:spPr bwMode="auto">
          <a:xfrm>
            <a:off x="3000364" y="1428736"/>
            <a:ext cx="5567360" cy="3643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TotalTime>
  <Words>2411</Words>
  <Application>Microsoft Office PowerPoint</Application>
  <PresentationFormat>Presentación en pantalla (4:3)</PresentationFormat>
  <Paragraphs>148</Paragraphs>
  <Slides>20</Slides>
  <Notes>0</Notes>
  <HiddenSlides>2</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Tema de Office</vt:lpstr>
      <vt:lpstr>Hoja de cálculo</vt:lpstr>
      <vt:lpstr>Balance de un año de restauración neoliberal en la educación argentina   </vt:lpstr>
      <vt:lpstr>Presentación de PowerPoint</vt:lpstr>
      <vt:lpstr>Presentación de PowerPoint</vt:lpstr>
      <vt:lpstr>Presentación de PowerPoint</vt:lpstr>
      <vt:lpstr>Preocupación por el financiamiento educativo</vt:lpstr>
      <vt:lpstr>La distribución del Presupuesto 2016</vt:lpstr>
      <vt:lpstr>La Decisión Administrativa 10/2016</vt:lpstr>
      <vt:lpstr>Presentación de PowerPoint</vt:lpstr>
      <vt:lpstr>La subejecución del presupuesto</vt:lpstr>
      <vt:lpstr>Subejecución de las partidas presupuestarias</vt:lpstr>
      <vt:lpstr>Subejecución:  una perspectiva histórica </vt:lpstr>
      <vt:lpstr>Subejecución de los programas del Ministerio de Educación y Deportes </vt:lpstr>
      <vt:lpstr>El ajuste en el Ministerio de Educación y Deportes </vt:lpstr>
      <vt:lpstr>¿Que representa el ajuste educativo?</vt:lpstr>
      <vt:lpstr>La subejecución en el INET</vt:lpstr>
      <vt:lpstr>La subejecución en el INET</vt:lpstr>
      <vt:lpstr>El impacto de la subejecución en los programas socioeducativos</vt:lpstr>
      <vt:lpstr>El impacto del subejecución en los programas socioeducativos</vt:lpstr>
      <vt:lpstr>El impacto de la subejecución en Infraestructura y Formación Docente</vt:lpstr>
      <vt:lpstr> Secretaría de Educación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Mahy</dc:creator>
  <cp:lastModifiedBy>Seven</cp:lastModifiedBy>
  <cp:revision>140</cp:revision>
  <dcterms:created xsi:type="dcterms:W3CDTF">2016-12-02T13:38:32Z</dcterms:created>
  <dcterms:modified xsi:type="dcterms:W3CDTF">2017-03-27T11:20:24Z</dcterms:modified>
</cp:coreProperties>
</file>