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80" r:id="rId3"/>
    <p:sldId id="281" r:id="rId4"/>
    <p:sldId id="283" r:id="rId5"/>
    <p:sldId id="282" r:id="rId6"/>
    <p:sldId id="285" r:id="rId7"/>
    <p:sldId id="286" r:id="rId8"/>
    <p:sldId id="287" r:id="rId9"/>
    <p:sldId id="288" r:id="rId10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0D4"/>
    <a:srgbClr val="F9F9F9"/>
    <a:srgbClr val="EF7D8D"/>
    <a:srgbClr val="33A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3" autoAdjust="0"/>
    <p:restoredTop sz="89408" autoAdjust="0"/>
  </p:normalViewPr>
  <p:slideViewPr>
    <p:cSldViewPr snapToGrid="0">
      <p:cViewPr>
        <p:scale>
          <a:sx n="100" d="100"/>
          <a:sy n="100" d="100"/>
        </p:scale>
        <p:origin x="7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1B68-A280-4816-AAEA-A78033F9CBF3}" type="datetimeFigureOut">
              <a:rPr lang="es-AR" smtClean="0"/>
              <a:t>20/4/21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E7483-E91E-401C-B11F-75BB929090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71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D770-6FB1-4191-8E87-148805D8F99D}" type="datetimeFigureOut">
              <a:rPr lang="es-AR" smtClean="0"/>
              <a:t>20/4/21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8259-480B-4716-8E3B-AC34B3EB4C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727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47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86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586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301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044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8259-480B-4716-8E3B-AC34B3EB4C78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76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9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0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8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9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1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8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3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2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8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FA7A-8A8C-4B17-96B9-289CF0BBC7BF}" type="datetimeFigureOut">
              <a:rPr lang="es-MX" smtClean="0"/>
              <a:t>20/04/21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2BCC-0D70-450C-9CBC-5842E9254B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5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entina.gob.ar/educacion/cuidarescuela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vid.cge@entrerios.edu.a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1355" y="3366858"/>
            <a:ext cx="8679762" cy="3291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VUELTA A CLASES PRESENCIALES</a:t>
            </a:r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i="1" dirty="0">
                <a:solidFill>
                  <a:schemeClr val="tx1"/>
                </a:solidFill>
              </a:rPr>
              <a:t>Principales aspectos a considerar</a:t>
            </a:r>
          </a:p>
          <a:p>
            <a:pPr algn="ctr"/>
            <a:r>
              <a:rPr lang="es-MX" i="1" dirty="0">
                <a:solidFill>
                  <a:schemeClr val="tx1"/>
                </a:solidFill>
              </a:rPr>
              <a:t>[ emergencia sanitaria – pandemia COVID-19 ]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« abril 2021 »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000" b="1" i="1" dirty="0">
                <a:solidFill>
                  <a:schemeClr val="tx1"/>
                </a:solidFill>
              </a:rPr>
              <a:t>Secretaría de Educación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AGMER CDC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9" name="Picture 5" descr="D:\Imagenes\Diseños\logos\logo AG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4" y="4900234"/>
            <a:ext cx="1346335" cy="15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903482"/>
            <a:ext cx="9144001" cy="627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85182" y="979549"/>
            <a:ext cx="54723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DEFINICIÓN DE CASO COVID-19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8471" y="1997199"/>
            <a:ext cx="80254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cs typeface="Arial" panose="020B0604020202020204" pitchFamily="34" charset="0"/>
              </a:rPr>
              <a:t>» Caso sospechoso: </a:t>
            </a:r>
            <a:r>
              <a:rPr lang="es-AR" sz="2000" dirty="0">
                <a:cs typeface="Arial" panose="020B0604020202020204" pitchFamily="34" charset="0"/>
              </a:rPr>
              <a:t>toda persona que presenta dos o más síntomas: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fiebre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dolor de garganta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dificultad respiratoria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cefalea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dolores musculares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diarrea / vómitos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pérdida repentina del gusto o del olfato, en ausencia de otra causa que lo justifique</a:t>
            </a:r>
          </a:p>
          <a:p>
            <a:endParaRPr lang="es-AR" sz="2000" b="1" dirty="0">
              <a:cs typeface="Arial" panose="020B0604020202020204" pitchFamily="34" charset="0"/>
            </a:endParaRPr>
          </a:p>
          <a:p>
            <a:r>
              <a:rPr lang="es-AR" sz="2000" b="1" dirty="0">
                <a:cs typeface="Arial" panose="020B0604020202020204" pitchFamily="34" charset="0"/>
              </a:rPr>
              <a:t>» Caso confirmado: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caso sospechoso con resultado detectable de prueba de laboratorio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caso sospechoso confirmado por criterio clínico/epidemiológico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>
              <a:cs typeface="Arial" panose="020B0604020202020204" pitchFamily="34" charset="0"/>
            </a:endParaRPr>
          </a:p>
          <a:p>
            <a:endParaRPr lang="es-AR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903482"/>
            <a:ext cx="9144001" cy="627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85182" y="979549"/>
            <a:ext cx="43924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MANEJO DE CONTACTOS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E93C111-C78E-6647-8B82-AA08B4B557A8}"/>
              </a:ext>
            </a:extLst>
          </p:cNvPr>
          <p:cNvSpPr/>
          <p:nvPr/>
        </p:nvSpPr>
        <p:spPr>
          <a:xfrm>
            <a:off x="648471" y="4346917"/>
            <a:ext cx="7904686" cy="16177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648471" y="1997199"/>
            <a:ext cx="80254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cs typeface="Arial" panose="020B0604020202020204" pitchFamily="34" charset="0"/>
              </a:rPr>
              <a:t>» Contacto estrecho:</a:t>
            </a:r>
            <a:endParaRPr lang="es-AR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personal (docente y no docente) o estudiante que haya estado en una burbuja/grupo con un caso sospechoso o confirmado, mientras éste presentaba síntomas o en las 48 horas previas al inicio de síntomas.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cs typeface="Arial" panose="020B0604020202020204" pitchFamily="34" charset="0"/>
              </a:rPr>
              <a:t>cualquier persona que haya permanecido al menos 15 minutos a una distancia menor a 2 metros de un caso mientras presentaba síntomas o en las 48 horas previas al inicio de síntomas.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cs typeface="Arial" panose="020B0604020202020204" pitchFamily="34" charset="0"/>
            </a:endParaRPr>
          </a:p>
          <a:p>
            <a:pPr algn="ctr"/>
            <a:endParaRPr lang="es-AR" sz="1600" dirty="0">
              <a:cs typeface="Arial" panose="020B0604020202020204" pitchFamily="34" charset="0"/>
            </a:endParaRPr>
          </a:p>
          <a:p>
            <a:pPr algn="ctr"/>
            <a:endParaRPr lang="es-AR" sz="1600" dirty="0">
              <a:cs typeface="Arial" panose="020B0604020202020204" pitchFamily="34" charset="0"/>
            </a:endParaRPr>
          </a:p>
          <a:p>
            <a:pPr algn="ctr"/>
            <a:r>
              <a:rPr lang="es-AR" sz="1600" dirty="0">
                <a:cs typeface="Arial" panose="020B0604020202020204" pitchFamily="34" charset="0"/>
              </a:rPr>
              <a:t>LOS ESTUDIANTES O PERSONAL (DOCENTE Y NO DOCENTE) QUE SEAN CONSIDERADOS “</a:t>
            </a:r>
            <a:r>
              <a:rPr lang="es-AR" sz="1600" b="1" dirty="0">
                <a:cs typeface="Arial" panose="020B0604020202020204" pitchFamily="34" charset="0"/>
              </a:rPr>
              <a:t>CONTACTO ESTRECHO</a:t>
            </a:r>
            <a:r>
              <a:rPr lang="es-AR" sz="1600" dirty="0">
                <a:cs typeface="Arial" panose="020B0604020202020204" pitchFamily="34" charset="0"/>
              </a:rPr>
              <a:t>” DE CASOS IDENTIFICADOS EN EL ÁMBITO ESCOLAR </a:t>
            </a:r>
          </a:p>
          <a:p>
            <a:pPr algn="ctr"/>
            <a:r>
              <a:rPr lang="es-AR" sz="1600" dirty="0">
                <a:cs typeface="Arial" panose="020B0604020202020204" pitchFamily="34" charset="0"/>
              </a:rPr>
              <a:t>O FUERA DE LA INSTITUCIÓN EDUCATIVA (COMUNIDAD/FAMILIA) </a:t>
            </a:r>
          </a:p>
          <a:p>
            <a:pPr algn="ctr"/>
            <a:r>
              <a:rPr lang="es-AR" sz="1600" dirty="0">
                <a:cs typeface="Arial" panose="020B0604020202020204" pitchFamily="34" charset="0"/>
              </a:rPr>
              <a:t>DEBEN CUMPLIR CON EL AISLAMIENTO PREVENTIVO Y POR LO TANTO </a:t>
            </a:r>
          </a:p>
          <a:p>
            <a:pPr algn="ctr"/>
            <a:r>
              <a:rPr lang="es-AR" sz="1600" b="1" dirty="0">
                <a:cs typeface="Arial" panose="020B0604020202020204" pitchFamily="34" charset="0"/>
              </a:rPr>
              <a:t>NO DEBEN CONCURRIR DE MANERA PRESENCIAL A LA ESCUELA</a:t>
            </a:r>
            <a:r>
              <a:rPr lang="es-AR" sz="16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7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903482"/>
            <a:ext cx="9144001" cy="627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85182" y="979549"/>
            <a:ext cx="49652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REFERENTE INSTITUCIONAL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8471" y="1997199"/>
            <a:ext cx="8025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Informa respecto de las medidas de prevención para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Promueve el respeto de las medidas de prevención.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Promueve la implementación de los protocolos frente a casos sospechosos, confirmados y/o contactos estrechos.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Identifica los efectores de salud correspondientes al área programática de la escuela y establece contacto con ellos.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Reporta y consulta ante posibles casos sospechosos, confirmados y contactos estrechos al efector de salud o al 0-800-777-8476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Realiza la carga de casos sospechosos y confirmados a la plataforma </a:t>
            </a:r>
            <a:r>
              <a:rPr lang="es-AR" sz="2000" b="1" i="1" dirty="0">
                <a:cs typeface="Arial" panose="020B0604020202020204" pitchFamily="34" charset="0"/>
              </a:rPr>
              <a:t>Cuidar Escuelas</a:t>
            </a:r>
            <a:r>
              <a:rPr lang="es-AR" sz="2000" dirty="0">
                <a:cs typeface="Arial" panose="020B0604020202020204" pitchFamily="34" charset="0"/>
              </a:rPr>
              <a:t>, del Ministerio de Educación de la Nación.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C13151-CB54-0447-9D7F-6C7516481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10923"/>
          <a:stretch/>
        </p:blipFill>
        <p:spPr>
          <a:xfrm>
            <a:off x="1083213" y="2176180"/>
            <a:ext cx="5176911" cy="217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6BADA5-65BC-DE48-A665-B874BC0767D8}"/>
              </a:ext>
            </a:extLst>
          </p:cNvPr>
          <p:cNvSpPr txBox="1"/>
          <p:nvPr/>
        </p:nvSpPr>
        <p:spPr>
          <a:xfrm>
            <a:off x="1083213" y="1097280"/>
            <a:ext cx="680876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>
                <a:hlinkClick r:id="rId3"/>
              </a:rPr>
              <a:t>www.argentina.gob.ar/educacion/cuidarescuelas</a:t>
            </a:r>
            <a:endParaRPr lang="es-AR" sz="2500" dirty="0"/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D632EE-102D-A942-B725-E797D15635BF}"/>
              </a:ext>
            </a:extLst>
          </p:cNvPr>
          <p:cNvSpPr txBox="1"/>
          <p:nvPr/>
        </p:nvSpPr>
        <p:spPr>
          <a:xfrm>
            <a:off x="1083213" y="772433"/>
            <a:ext cx="2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Plataforma Cuidar Escuelas: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E5DA5-8774-B64D-A1E0-B5EE866A662B}"/>
              </a:ext>
            </a:extLst>
          </p:cNvPr>
          <p:cNvSpPr txBox="1"/>
          <p:nvPr/>
        </p:nvSpPr>
        <p:spPr>
          <a:xfrm>
            <a:off x="1083213" y="4839287"/>
            <a:ext cx="6715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Para autorizar el acceso del/la </a:t>
            </a:r>
            <a:r>
              <a:rPr lang="es-AR" b="1" dirty="0"/>
              <a:t>referente institucional</a:t>
            </a:r>
            <a:r>
              <a:rPr lang="es-AR" dirty="0"/>
              <a:t> de cada escuela,</a:t>
            </a:r>
          </a:p>
          <a:p>
            <a:r>
              <a:rPr lang="es-AR" dirty="0"/>
              <a:t>enviar un correo electrónico a </a:t>
            </a:r>
            <a:r>
              <a:rPr lang="es-AR" dirty="0">
                <a:hlinkClick r:id="rId4"/>
              </a:rPr>
              <a:t>covid.cge@entrerios.edu.ar</a:t>
            </a:r>
            <a:endParaRPr lang="es-AR" dirty="0"/>
          </a:p>
          <a:p>
            <a:r>
              <a:rPr lang="es-AR" dirty="0"/>
              <a:t>Tel.: (0343) 420-9312</a:t>
            </a:r>
          </a:p>
        </p:txBody>
      </p:sp>
    </p:spTree>
    <p:extLst>
      <p:ext uri="{BB962C8B-B14F-4D97-AF65-F5344CB8AC3E}">
        <p14:creationId xmlns:p14="http://schemas.microsoft.com/office/powerpoint/2010/main" val="35878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903482"/>
            <a:ext cx="9144001" cy="627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85182" y="979549"/>
            <a:ext cx="450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MECANISMOS DE ACCIÓN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8471" y="1997199"/>
            <a:ext cx="80254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>
                <a:cs typeface="Arial" panose="020B0604020202020204" pitchFamily="34" charset="0"/>
              </a:rPr>
              <a:t>Ante un caso sospechoso: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la escuela realiza la derivación al efector de salud correspondiente al domicilio del caso sospechoso, para su evaluación.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el efector de salud brinda las indicaciones de los pasos a seguir.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el referente institucional completa la planilla con contactos estrechos de casos confirmados.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>
              <a:cs typeface="Arial" panose="020B0604020202020204" pitchFamily="34" charset="0"/>
            </a:endParaRPr>
          </a:p>
          <a:p>
            <a:r>
              <a:rPr lang="es-AR" sz="2000" b="1" i="1" dirty="0">
                <a:cs typeface="Arial" panose="020B0604020202020204" pitchFamily="34" charset="0"/>
              </a:rPr>
              <a:t>Ante situaciones especiales: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el referente institucional comunica la situación al referente departamental de la escuela.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contacta al 0-800-777-8478 para asesoramiento o notifica al área de control de la Dirección de Epidemiología.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903482"/>
            <a:ext cx="9144001" cy="627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85182" y="979549"/>
            <a:ext cx="2603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REFERENCIAS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8471" y="1997199"/>
            <a:ext cx="8025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Resolución 0386/21 CFE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b="1" i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Resolución 2722/20 CGE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b="1" i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Documento 103 COES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>
                <a:cs typeface="Arial" panose="020B0604020202020204" pitchFamily="34" charset="0"/>
              </a:rPr>
              <a:t>Circular 04/21 CGE</a:t>
            </a:r>
          </a:p>
        </p:txBody>
      </p:sp>
    </p:spTree>
    <p:extLst>
      <p:ext uri="{BB962C8B-B14F-4D97-AF65-F5344CB8AC3E}">
        <p14:creationId xmlns:p14="http://schemas.microsoft.com/office/powerpoint/2010/main" val="27568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98851-E2BF-2740-8518-E3C7D083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000" i="1" dirty="0"/>
              <a:t>resumen comparativo de disposiciones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718B70-3D02-1D42-908B-0387C400A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43038"/>
              </p:ext>
            </p:extLst>
          </p:nvPr>
        </p:nvGraphicFramePr>
        <p:xfrm>
          <a:off x="265471" y="1690690"/>
          <a:ext cx="8613057" cy="472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019">
                  <a:extLst>
                    <a:ext uri="{9D8B030D-6E8A-4147-A177-3AD203B41FA5}">
                      <a16:colId xmlns:a16="http://schemas.microsoft.com/office/drawing/2014/main" val="1514042551"/>
                    </a:ext>
                  </a:extLst>
                </a:gridCol>
                <a:gridCol w="2871019">
                  <a:extLst>
                    <a:ext uri="{9D8B030D-6E8A-4147-A177-3AD203B41FA5}">
                      <a16:colId xmlns:a16="http://schemas.microsoft.com/office/drawing/2014/main" val="2379887896"/>
                    </a:ext>
                  </a:extLst>
                </a:gridCol>
                <a:gridCol w="2871019">
                  <a:extLst>
                    <a:ext uri="{9D8B030D-6E8A-4147-A177-3AD203B41FA5}">
                      <a16:colId xmlns:a16="http://schemas.microsoft.com/office/drawing/2014/main" val="4107321712"/>
                    </a:ext>
                  </a:extLst>
                </a:gridCol>
              </a:tblGrid>
              <a:tr h="445495">
                <a:tc>
                  <a:txBody>
                    <a:bodyPr/>
                    <a:lstStyle/>
                    <a:p>
                      <a:r>
                        <a:rPr lang="es-AR" sz="1400" dirty="0"/>
                        <a:t>Resolución 0386/21 CFE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Documento COES 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Circular 04/21 CGE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870558"/>
                  </a:ext>
                </a:extLst>
              </a:tr>
              <a:tr h="4137615">
                <a:tc>
                  <a:txBody>
                    <a:bodyPr/>
                    <a:lstStyle/>
                    <a:p>
                      <a:r>
                        <a:rPr lang="es-AR" sz="1100" dirty="0">
                          <a:effectLst/>
                        </a:rPr>
                        <a:t>Si un estudiante, docente, no docente u otra persona que asiste o asistió en las últimas 48 horas a un establecimiento </a:t>
                      </a: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educativo, comienza con síntomas compatibles con COVID-19 (cumple los criterios de “caso sospechoso”): </a:t>
                      </a:r>
                    </a:p>
                    <a:p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-  Se debe corroborar el correcto uso del tapaboca, y proceder al aislamiento en un lugar específico del establecimiento educativo, destinado para tal fin. </a:t>
                      </a:r>
                    </a:p>
                    <a:p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-  Se le indicará la derivación para </a:t>
                      </a:r>
                      <a:r>
                        <a:rPr lang="es-AR" sz="1100" dirty="0">
                          <a:effectLst/>
                        </a:rPr>
                        <a:t>su testeo de manera oportuna y precoz. </a:t>
                      </a:r>
                    </a:p>
                    <a:p>
                      <a:r>
                        <a:rPr lang="es-AR" sz="1100" dirty="0">
                          <a:effectLst/>
                        </a:rPr>
                        <a:t>-  En el caso que sea un estudiante menor de edad, contactar a la familia o adulto responsable a cargo para procurar el acceso al efector de salud que corresponda. </a:t>
                      </a:r>
                    </a:p>
                    <a:p>
                      <a:r>
                        <a:rPr lang="es-AR" sz="1100" dirty="0">
                          <a:effectLst/>
                        </a:rPr>
                        <a:t>-  Se deben identificar los contactos estrechos del caso del establecimiento, desde las 48 horas previas al inicio de los síntomas e indicar su cuarentena, hasta que se descarte el caso o bien hasta 14 días posteriores al último contacto con el caso </a:t>
                      </a:r>
                    </a:p>
                    <a:p>
                      <a:r>
                        <a:rPr lang="es-AR" sz="1100" dirty="0">
                          <a:effectLst/>
                        </a:rPr>
                        <a:t>confirmado. </a:t>
                      </a:r>
                    </a:p>
                    <a:p>
                      <a:r>
                        <a:rPr lang="es-AR" sz="1100" dirty="0">
                          <a:effectLst/>
                        </a:rPr>
                        <a:t>-  Se debe proceder a la limpieza y desinfección del aula.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100" dirty="0"/>
                        <a:t>Alumno/s o docente con síntomas sospechosos de COVID-19: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/>
                        <a:t>Aislar en una habitación (ventilada/medidas de protección para el caso sospechoso –barbijo quirúrgico- y el acompañante –barbijo quirúrgico, máscara, camisolín y distanciamiento 2 m)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/>
                        <a:t>Contactar a la familia (si es menor de edad)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Entregar información sobre pautas de aislamiento y cuidado domiciliario y signos de alarma.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Obtener turno en efector de salud según domicilio del paciente para evaluación clínica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Limpiar y desinfectar el aula. Luego de esto el resto del grupo puede regresar al aula.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Identificar contactos estrechos. Indicar cuarentena.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Cargar el caso en la plataforma “Cuidad Escuela”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Mantener comunicación entre referente escolar y los referentes de los efectores de salud intervinientes, para definir conducta </a:t>
                      </a:r>
                      <a:r>
                        <a:rPr lang="es-AR" sz="1100" dirty="0"/>
                        <a:t>a seguir.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un posible caso sospechoso:</a:t>
                      </a:r>
                      <a:endParaRPr lang="es-AR" sz="11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Notificar el/los casos a los efectores de salud del área programática correspondiente o al 0800 777 8476, quienes descartarán o confirmarán el caso sospechoso e informarán las conductas a seguir. En caso de no poder comunicarse se recomienda contactar al Referente COVID departamental.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el cumplimiento de los protocolos previstos en la Res. 2722/20 CGE hasta tanto se confirme o descarte el caso positivo de COVID-19.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Cargar el caso sospechoso en la Plataforma “Cuidar Escuelas”. </a:t>
                      </a:r>
                    </a:p>
                    <a:p>
                      <a:endParaRPr lang="es-A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9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E2C0620-E2E4-6247-BD5F-2284E0DA0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89528"/>
              </p:ext>
            </p:extLst>
          </p:nvPr>
        </p:nvGraphicFramePr>
        <p:xfrm>
          <a:off x="265471" y="1462090"/>
          <a:ext cx="861305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019">
                  <a:extLst>
                    <a:ext uri="{9D8B030D-6E8A-4147-A177-3AD203B41FA5}">
                      <a16:colId xmlns:a16="http://schemas.microsoft.com/office/drawing/2014/main" val="1514042551"/>
                    </a:ext>
                  </a:extLst>
                </a:gridCol>
                <a:gridCol w="2871019">
                  <a:extLst>
                    <a:ext uri="{9D8B030D-6E8A-4147-A177-3AD203B41FA5}">
                      <a16:colId xmlns:a16="http://schemas.microsoft.com/office/drawing/2014/main" val="2379887896"/>
                    </a:ext>
                  </a:extLst>
                </a:gridCol>
                <a:gridCol w="2871019">
                  <a:extLst>
                    <a:ext uri="{9D8B030D-6E8A-4147-A177-3AD203B41FA5}">
                      <a16:colId xmlns:a16="http://schemas.microsoft.com/office/drawing/2014/main" val="410732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Resolución 0386/21 CFE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Documento COES 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Circular 04/21 CGE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87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el </a:t>
                      </a:r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caso se descarta </a:t>
                      </a:r>
                      <a:r>
                        <a:rPr lang="es-A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laboratorio, deberá ser evaluado clínicamente y regresará a la escuela según su condición clínica. Se interrumpe la cuarentena de los contactos y se reintegran a clase, según la organización preestablecida. </a:t>
                      </a:r>
                      <a:endParaRPr lang="es-AR" sz="1200" dirty="0">
                        <a:effectLst/>
                      </a:endParaRPr>
                    </a:p>
                    <a:p>
                      <a:endParaRPr lang="es-AR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b="1" dirty="0"/>
                        <a:t>Si el caso de descarta: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se interrumpe la cuarentena de contactos estrechos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se reintegra el alumno/docente según evolución clínica con certificado de alta.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[</a:t>
                      </a:r>
                      <a:r>
                        <a:rPr lang="es-AR" sz="1200" i="1" dirty="0"/>
                        <a:t>no se especifica</a:t>
                      </a:r>
                      <a:r>
                        <a:rPr lang="es-AR" sz="12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9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el </a:t>
                      </a:r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de laboratorio es positivo, </a:t>
                      </a:r>
                      <a:r>
                        <a:rPr lang="es-A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completará el aislamiento del caso y la cuarentena de los contactos estrechos del ámbito escolar (grupo a la que pertenece el caso confirmado y otros contactos que hayan estado a menos de 2 metros por al menos 15 minutos), por el periodo establecido en las recomendaciones vigentes.</a:t>
                      </a:r>
                      <a:endParaRPr lang="es-AR" sz="1200" dirty="0">
                        <a:effectLst/>
                      </a:endParaRPr>
                    </a:p>
                    <a:p>
                      <a:r>
                        <a:rPr lang="es-A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 Un caso confirmado se podrá reincorporar a partir de los 10 días luego de la fecha de comienzo de síntomas, y 72 horas de desaparición o estabilidad de los síntomas respiratorios (sin considerar ageusia y anosmia), y según evaluación clínica médica. </a:t>
                      </a:r>
                      <a:endParaRPr lang="es-AR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b="1" dirty="0"/>
                        <a:t>Si el caso se confirma: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contactar al efector de salud correspondiente al área programática de la institución educativa. Enviar planilla Excel con datos de contactos estrechos.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mantener cuarentena de contactos estrechos por 14 días desde el último contacto.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El caso se puede reintegrar con certificado de alta.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Frente a un caso positivo confirmado de alguno de los miembros de la institución: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promover y bregar por el cumplimiento de protocolos (Res. 2722/20 CGE)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AR" sz="1200" dirty="0"/>
                        <a:t>cargar el caso positivo en la Plataforma Cuidar Escuelas.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88899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BB9039F-F39C-C841-B382-64FC267E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000" i="1" dirty="0"/>
              <a:t>resumen comparativo de disposiciones</a:t>
            </a:r>
          </a:p>
        </p:txBody>
      </p:sp>
    </p:spTree>
    <p:extLst>
      <p:ext uri="{BB962C8B-B14F-4D97-AF65-F5344CB8AC3E}">
        <p14:creationId xmlns:p14="http://schemas.microsoft.com/office/powerpoint/2010/main" val="15360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1179</Words>
  <Application>Microsoft Macintosh PowerPoint</Application>
  <PresentationFormat>Presentación en pantalla (4:3)</PresentationFormat>
  <Paragraphs>111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comparativo de disposiciones</vt:lpstr>
      <vt:lpstr>resumen comparativo de disposiciones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Lia Fimpel</dc:creator>
  <cp:lastModifiedBy>Matias Daniel Bargas</cp:lastModifiedBy>
  <cp:revision>88</cp:revision>
  <dcterms:created xsi:type="dcterms:W3CDTF">2019-09-26T02:17:22Z</dcterms:created>
  <dcterms:modified xsi:type="dcterms:W3CDTF">2021-04-20T21:19:27Z</dcterms:modified>
</cp:coreProperties>
</file>