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6" r:id="rId4"/>
    <p:sldId id="267" r:id="rId5"/>
    <p:sldId id="264" r:id="rId6"/>
    <p:sldId id="256" r:id="rId7"/>
    <p:sldId id="257" r:id="rId8"/>
    <p:sldId id="262" r:id="rId9"/>
    <p:sldId id="263" r:id="rId10"/>
    <p:sldId id="258" r:id="rId11"/>
    <p:sldId id="260" r:id="rId12"/>
    <p:sldId id="261" r:id="rId13"/>
    <p:sldId id="268" r:id="rId14"/>
    <p:sldId id="270" r:id="rId15"/>
    <p:sldId id="271" r:id="rId16"/>
    <p:sldId id="272" r:id="rId17"/>
    <p:sldId id="269" r:id="rId18"/>
    <p:sldId id="275" r:id="rId19"/>
    <p:sldId id="274" r:id="rId20"/>
    <p:sldId id="273" r:id="rId21"/>
    <p:sldId id="278" r:id="rId22"/>
    <p:sldId id="27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-104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75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67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00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31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15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28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85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40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93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D81B-F5EA-425E-A121-868E71CD848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79F6-E5C2-4261-82FD-1D7DFFD09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5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image" Target="../media/image18.png"/><Relationship Id="rId4" Type="http://schemas.openxmlformats.org/officeDocument/2006/relationships/slide" Target="slide7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8.xm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10641" r="3207" b="6264"/>
          <a:stretch/>
        </p:blipFill>
        <p:spPr bwMode="auto">
          <a:xfrm>
            <a:off x="0" y="0"/>
            <a:ext cx="12192000" cy="688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011" y="-18587"/>
            <a:ext cx="12254022" cy="6895174"/>
          </a:xfrm>
          <a:prstGeom prst="rect">
            <a:avLst/>
          </a:prstGeom>
        </p:spPr>
      </p:pic>
      <p:pic>
        <p:nvPicPr>
          <p:cNvPr id="5" name="Imagen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80" y="949023"/>
            <a:ext cx="262151" cy="195089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40471" y="3724574"/>
            <a:ext cx="5316253" cy="1332716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Se puede observar si el docente ha realizado su autoevaluación.</a:t>
            </a:r>
            <a:endParaRPr lang="es-ES" b="1" dirty="0" smtClean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9844" y="644611"/>
            <a:ext cx="1085182" cy="23166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7800392" y="2379306"/>
            <a:ext cx="1408923" cy="4945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27" y="1687176"/>
            <a:ext cx="1449682" cy="1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5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49" y="949023"/>
            <a:ext cx="262151" cy="1950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" y="0"/>
            <a:ext cx="12252960" cy="689229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18726" y="4527007"/>
            <a:ext cx="5316253" cy="1332716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Se observa el registro de asistencia, el cual se realiza automáticamente a través del sistema y en función de lo que establecen las normativas vigentes (3491/10 CGE; 770/13 CGE)</a:t>
            </a:r>
            <a:endParaRPr lang="es-ES" b="1" dirty="0" smtClean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817" y="681934"/>
            <a:ext cx="1085182" cy="2316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26" y="1735494"/>
            <a:ext cx="1407282" cy="1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252960" cy="6892290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" y="958353"/>
            <a:ext cx="262151" cy="1950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478" y="672604"/>
            <a:ext cx="1085182" cy="231668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3589714" y="4881571"/>
            <a:ext cx="5316253" cy="1332716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Puede observar la resultante de todas las observaciones promediadas; más los puntajes por autoevaluación y asistencia del docente.-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26" y="1687175"/>
            <a:ext cx="1403030" cy="2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252960" cy="6892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54" y="729440"/>
            <a:ext cx="1487553" cy="62184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5187820" y="4254759"/>
            <a:ext cx="5756988" cy="1003041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DOCENTE EVALUADO:</a:t>
            </a:r>
          </a:p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En el inicio de SAGE se ingresa en L.U.P. Legajo Agentes</a:t>
            </a:r>
            <a:endParaRPr lang="es-ES" b="1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485" y="669592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-34290"/>
            <a:ext cx="12252960" cy="6892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13" y="1093334"/>
            <a:ext cx="1104561" cy="296927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187820" y="4254759"/>
            <a:ext cx="5756988" cy="1003041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DOCENTE EVALUADO:</a:t>
            </a:r>
          </a:p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En su legajo debe ingresar en la pestaña Antecedentes</a:t>
            </a:r>
            <a:endParaRPr lang="es-ES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5903" y="961052"/>
            <a:ext cx="1408922" cy="150943"/>
          </a:xfrm>
          <a:prstGeom prst="roundRect">
            <a:avLst/>
          </a:prstGeom>
          <a:solidFill>
            <a:schemeClr val="bg2">
              <a:alpha val="98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816" y="632269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252960" cy="6892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054" y="1514030"/>
            <a:ext cx="1103472" cy="396274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187820" y="4254759"/>
            <a:ext cx="5756988" cy="1003041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DOCENTE EVALUADO:</a:t>
            </a:r>
          </a:p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Una vez en antecedentes ingresar en Conceptos 2020</a:t>
            </a:r>
            <a:endParaRPr lang="es-ES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5903" y="961052"/>
            <a:ext cx="1408922" cy="150943"/>
          </a:xfrm>
          <a:prstGeom prst="roundRect">
            <a:avLst/>
          </a:prstGeom>
          <a:solidFill>
            <a:schemeClr val="bg2">
              <a:alpha val="98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816" y="678924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252960" cy="689229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92536" y="3030910"/>
            <a:ext cx="5973578" cy="1690380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DOCENTE EVALUADO: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Se observan sus servicios y allí ingresa para ver su registro, realizar su autoevaluación, observar el eje asistencia y visualizar la hoja final de concepto.</a:t>
            </a:r>
            <a:endParaRPr lang="es-ES" b="1" dirty="0" smtClean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35903" y="961052"/>
            <a:ext cx="1408922" cy="205275"/>
          </a:xfrm>
          <a:prstGeom prst="roundRect">
            <a:avLst/>
          </a:prstGeom>
          <a:solidFill>
            <a:schemeClr val="bg2">
              <a:alpha val="98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16" y="678924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252960" cy="689229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543646" y="4654438"/>
            <a:ext cx="5973578" cy="1690380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DOCENTE EVALUADO: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Ingresando en el Registro de evaluación docente puede observar las valoraciones en los diferentes ejes, una vez visualizada quedará notificado y podrá confirmar y rechazar la misma manifestando su discrepancia.</a:t>
            </a:r>
            <a:endParaRPr lang="es-ES" b="1" dirty="0" smtClean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8" y="3492800"/>
            <a:ext cx="810838" cy="1402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325" y="3645500"/>
            <a:ext cx="140220" cy="3353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580" y="3657982"/>
            <a:ext cx="140220" cy="3353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269" y="3645499"/>
            <a:ext cx="140220" cy="3353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127" y="3343435"/>
            <a:ext cx="1602289" cy="579170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335903" y="961052"/>
            <a:ext cx="1408922" cy="177283"/>
          </a:xfrm>
          <a:prstGeom prst="roundRect">
            <a:avLst/>
          </a:prstGeom>
          <a:solidFill>
            <a:schemeClr val="bg2">
              <a:alpha val="98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1816" y="678924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0" y="5167620"/>
            <a:ext cx="5973578" cy="1690380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DOCENTE EVALUADO: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En la pestaña Autoevaluación cada docente podrá completar la misma con su respectiva nota y fundamentación.</a:t>
            </a:r>
            <a:endParaRPr lang="es-ES" b="1" dirty="0" smtClean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0548" y="979668"/>
            <a:ext cx="1408922" cy="183536"/>
          </a:xfrm>
          <a:prstGeom prst="roundRect">
            <a:avLst/>
          </a:prstGeom>
          <a:solidFill>
            <a:schemeClr val="bg2">
              <a:alpha val="98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16" y="678924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252960" cy="689229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11966" y="4430501"/>
            <a:ext cx="5477071" cy="1485107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DOCENTE EVALUADO: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Se observa </a:t>
            </a:r>
            <a:r>
              <a:rPr lang="es-ES" dirty="0">
                <a:solidFill>
                  <a:schemeClr val="tx1"/>
                </a:solidFill>
              </a:rPr>
              <a:t>el registro de asistencia, el cual se realiza automáticamente a través del sistema y en función de lo que establecen las normativas vigentes (3491/10 CGE; 770/13 CGE</a:t>
            </a:r>
            <a:r>
              <a:rPr lang="es-ES" dirty="0" smtClean="0">
                <a:solidFill>
                  <a:schemeClr val="tx1"/>
                </a:solidFill>
              </a:rPr>
              <a:t>).</a:t>
            </a:r>
            <a:endParaRPr lang="es-ES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35903" y="961052"/>
            <a:ext cx="1408922" cy="177283"/>
          </a:xfrm>
          <a:prstGeom prst="roundRect">
            <a:avLst/>
          </a:prstGeom>
          <a:solidFill>
            <a:schemeClr val="bg2">
              <a:alpha val="98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16" y="678924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11" y="-18587"/>
            <a:ext cx="12254022" cy="6895174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14" y="657509"/>
            <a:ext cx="1487553" cy="62184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5187820" y="4254759"/>
            <a:ext cx="5756988" cy="1003041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</a:p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En el inicio de SAGE se ingresa en L.U.I. Organizaciones</a:t>
            </a:r>
            <a:endParaRPr lang="es-ES" b="1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9809" y="657509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589714" y="4881571"/>
            <a:ext cx="5316253" cy="1332716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DOCENTE EVALUADO: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Puede observar la resultante de todas las observaciones promediadas; más los puntajes por autoevaluación y asistencia.-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73225" y="951631"/>
            <a:ext cx="1408922" cy="223936"/>
          </a:xfrm>
          <a:prstGeom prst="roundRect">
            <a:avLst/>
          </a:prstGeom>
          <a:solidFill>
            <a:schemeClr val="bg2">
              <a:alpha val="98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16" y="678924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7336" r="8354" b="120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16755" r="8159" b="11698"/>
          <a:stretch/>
        </p:blipFill>
        <p:spPr bwMode="auto">
          <a:xfrm>
            <a:off x="0" y="-1"/>
            <a:ext cx="12192000" cy="68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6858000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115" y="2623232"/>
            <a:ext cx="4124286" cy="621846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159828" y="4346834"/>
            <a:ext cx="5756988" cy="1003041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  <a:endParaRPr lang="es-ES" b="1" dirty="0">
              <a:ln/>
              <a:solidFill>
                <a:sysClr val="windowText" lastClr="000000"/>
              </a:solidFill>
            </a:endParaRPr>
          </a:p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Se selecciona la institución.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479" y="1447044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11" y="-18587"/>
            <a:ext cx="12254022" cy="6895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709" y="1098587"/>
            <a:ext cx="1140051" cy="627942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673012" y="4469363"/>
            <a:ext cx="5756988" cy="1003041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</a:p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Una vez en el Legajo de la Institución se selecciona la pestaña “Conceptos Nuevos”</a:t>
            </a:r>
            <a:endParaRPr lang="es-ES" b="1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844" y="653942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174"/>
            <a:ext cx="12254022" cy="6895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095" y="1334729"/>
            <a:ext cx="963251" cy="414564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4954385" y="1749293"/>
            <a:ext cx="2119746" cy="204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8324" t="33422" r="46803" b="9743"/>
          <a:stretch/>
        </p:blipFill>
        <p:spPr>
          <a:xfrm>
            <a:off x="2211352" y="2269508"/>
            <a:ext cx="4273421" cy="391885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947" y="2316163"/>
            <a:ext cx="1580070" cy="237765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6380153" y="2972204"/>
            <a:ext cx="5756988" cy="1003041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Se accede a Evaluación (lupa) de cada docente, desplegando menú con 4 módulos</a:t>
            </a:r>
            <a:r>
              <a:rPr lang="es-ES" b="1" dirty="0" smtClean="0">
                <a:ln/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187226" y="1664861"/>
            <a:ext cx="3756181" cy="320487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Se </a:t>
            </a:r>
            <a:r>
              <a:rPr lang="es-ES" sz="1200" dirty="0">
                <a:solidFill>
                  <a:schemeClr val="tx1"/>
                </a:solidFill>
              </a:rPr>
              <a:t>puede ingresar por buscador con DNI o Nombre</a:t>
            </a:r>
            <a:r>
              <a:rPr lang="es-ES" sz="1200" b="1" dirty="0" smtClean="0">
                <a:ln/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6818" y="653942"/>
            <a:ext cx="10851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9607" b="67524"/>
          <a:stretch/>
        </p:blipFill>
        <p:spPr>
          <a:xfrm>
            <a:off x="116632" y="205273"/>
            <a:ext cx="12064482" cy="1576874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11000791" y="205273"/>
            <a:ext cx="1073020" cy="2239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503852" y="1250302"/>
            <a:ext cx="1791479" cy="205274"/>
          </a:xfrm>
          <a:prstGeom prst="roundRect">
            <a:avLst/>
          </a:prstGeom>
          <a:solidFill>
            <a:srgbClr val="003399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289249" y="4665306"/>
            <a:ext cx="2873829" cy="177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289248" y="1530220"/>
            <a:ext cx="2873829" cy="177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3228392" y="1530220"/>
            <a:ext cx="2920481" cy="177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/>
          <p:cNvSpPr/>
          <p:nvPr/>
        </p:nvSpPr>
        <p:spPr>
          <a:xfrm>
            <a:off x="6148873" y="1520889"/>
            <a:ext cx="2957805" cy="177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>
            <a:hlinkClick r:id="rId6" action="ppaction://hlinksldjump"/>
          </p:cNvPr>
          <p:cNvSpPr/>
          <p:nvPr/>
        </p:nvSpPr>
        <p:spPr>
          <a:xfrm>
            <a:off x="9134669" y="1520889"/>
            <a:ext cx="2939142" cy="1772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38844" t="14875" r="22687" b="3673"/>
          <a:stretch/>
        </p:blipFill>
        <p:spPr>
          <a:xfrm>
            <a:off x="223935" y="1856791"/>
            <a:ext cx="2726628" cy="370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40886" t="18480" r="25032" b="4243"/>
          <a:stretch/>
        </p:blipFill>
        <p:spPr>
          <a:xfrm>
            <a:off x="3348064" y="2428847"/>
            <a:ext cx="2763014" cy="352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/>
          <a:srcRect l="41021" t="16779" r="24694" b="3583"/>
          <a:stretch/>
        </p:blipFill>
        <p:spPr>
          <a:xfrm>
            <a:off x="9238666" y="1856791"/>
            <a:ext cx="2835145" cy="370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/>
          <a:srcRect l="42526" t="16191" r="27780" b="13605"/>
          <a:stretch/>
        </p:blipFill>
        <p:spPr>
          <a:xfrm>
            <a:off x="6243594" y="2428846"/>
            <a:ext cx="2648479" cy="3522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602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  <p:sp>
        <p:nvSpPr>
          <p:cNvPr id="5" name="Flecha izquierda 4">
            <a:hlinkClick r:id="rId3" action="ppaction://hlinksldjump"/>
          </p:cNvPr>
          <p:cNvSpPr/>
          <p:nvPr/>
        </p:nvSpPr>
        <p:spPr>
          <a:xfrm>
            <a:off x="-60961" y="981254"/>
            <a:ext cx="242596" cy="1586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11967" y="2453951"/>
            <a:ext cx="11999168" cy="242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492536" y="3030910"/>
            <a:ext cx="5973578" cy="1690380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Se ven los servicios del docente y se ingresa para realizar las observaciones del Desempeño Administrativo, Desempeño </a:t>
            </a:r>
            <a:r>
              <a:rPr lang="es-ES" dirty="0">
                <a:solidFill>
                  <a:schemeClr val="tx1"/>
                </a:solidFill>
              </a:rPr>
              <a:t>P</a:t>
            </a:r>
            <a:r>
              <a:rPr lang="es-ES" dirty="0" smtClean="0">
                <a:solidFill>
                  <a:schemeClr val="tx1"/>
                </a:solidFill>
              </a:rPr>
              <a:t>edagógico </a:t>
            </a:r>
            <a:r>
              <a:rPr lang="es-ES" dirty="0">
                <a:solidFill>
                  <a:schemeClr val="tx1"/>
                </a:solidFill>
              </a:rPr>
              <a:t>D</a:t>
            </a:r>
            <a:r>
              <a:rPr lang="es-ES" dirty="0" smtClean="0">
                <a:solidFill>
                  <a:schemeClr val="tx1"/>
                </a:solidFill>
              </a:rPr>
              <a:t>idáctico y las Valoraciones Conceptuales.</a:t>
            </a:r>
            <a:endParaRPr lang="es-ES" b="1" dirty="0" smtClean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818" y="672603"/>
            <a:ext cx="1085182" cy="2316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26" y="1687175"/>
            <a:ext cx="1804572" cy="219475"/>
          </a:xfrm>
          <a:prstGeom prst="rect">
            <a:avLst/>
          </a:prstGeom>
        </p:spPr>
      </p:pic>
      <p:pic>
        <p:nvPicPr>
          <p:cNvPr id="12" name="Picture 2" descr="C:\Users\Dell\Desktop\Nueva carpeta\ultimo pp concpetos\CONCEPTO DIGITAL\TRIBUNAL RESOLUCION\22daa07d-b14d-4768-942e-b8a1176d44a4.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28" y="3043742"/>
            <a:ext cx="2746129" cy="25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pic>
        <p:nvPicPr>
          <p:cNvPr id="5" name="Imagen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90" y="958354"/>
            <a:ext cx="262151" cy="19508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0547" y="2808514"/>
            <a:ext cx="11402008" cy="2332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235461" y="5077513"/>
            <a:ext cx="5316253" cy="1332716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Se pueden ver los Ejes evaluados</a:t>
            </a:r>
            <a:endParaRPr lang="es-ES" b="1" dirty="0" smtClean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9047" y="675209"/>
            <a:ext cx="1085182" cy="195144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410547" y="958801"/>
            <a:ext cx="1791479" cy="205274"/>
          </a:xfrm>
          <a:prstGeom prst="roundRect">
            <a:avLst/>
          </a:prstGeom>
          <a:solidFill>
            <a:schemeClr val="bg2">
              <a:alpha val="98000"/>
            </a:schemeClr>
          </a:solidFill>
          <a:ln>
            <a:solidFill>
              <a:schemeClr val="accent1">
                <a:shade val="50000"/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4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252960" cy="6892290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60960" y="915727"/>
            <a:ext cx="262151" cy="261684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629615" y="5237190"/>
            <a:ext cx="5316253" cy="1379271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ysClr val="windowText" lastClr="000000"/>
                </a:solidFill>
              </a:rPr>
              <a:t>EVALUADOR:</a:t>
            </a:r>
            <a:endParaRPr lang="es-ES" b="1" dirty="0">
              <a:ln/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Se ve la fecha de la </a:t>
            </a:r>
            <a:r>
              <a:rPr lang="es-ES" dirty="0" smtClean="0">
                <a:solidFill>
                  <a:schemeClr val="tx1"/>
                </a:solidFill>
              </a:rPr>
              <a:t>observación y </a:t>
            </a:r>
            <a:r>
              <a:rPr lang="es-ES" dirty="0" smtClean="0">
                <a:solidFill>
                  <a:schemeClr val="tx1"/>
                </a:solidFill>
              </a:rPr>
              <a:t>la valoración correspondiente; y a su vez si la ha validado o rechazado manifestando su discrepancia</a:t>
            </a:r>
            <a:endParaRPr lang="es-ES" b="1" dirty="0" smtClean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817" y="684059"/>
            <a:ext cx="1085182" cy="2316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88" y="3629478"/>
            <a:ext cx="810838" cy="1402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119789" y="4189315"/>
            <a:ext cx="810838" cy="1402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22" y="3854005"/>
            <a:ext cx="140220" cy="8108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931" y="3854005"/>
            <a:ext cx="140220" cy="8108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8868" y="3318555"/>
            <a:ext cx="1487553" cy="6218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821" y="1705003"/>
            <a:ext cx="1554921" cy="1891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541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380</Words>
  <Application>Microsoft Office PowerPoint</Application>
  <PresentationFormat>Personalizado</PresentationFormat>
  <Paragraphs>37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Luffi</cp:lastModifiedBy>
  <cp:revision>29</cp:revision>
  <dcterms:created xsi:type="dcterms:W3CDTF">2021-04-11T16:10:16Z</dcterms:created>
  <dcterms:modified xsi:type="dcterms:W3CDTF">2021-04-27T00:16:07Z</dcterms:modified>
</cp:coreProperties>
</file>